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79" r:id="rId23"/>
    <p:sldId id="28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783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312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6407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85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687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17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091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922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7797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178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198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7926F2-5674-42D6-91DA-D6B1C046A669}" type="datetimeFigureOut">
              <a:rPr lang="ru-RU" smtClean="0"/>
              <a:t>19.10.2020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3DB34F-0D75-470E-89CC-FEE5AA24F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626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vlkPKMFAaR-NfaW-6mP97oXRI3BJK_pTvEe0AmaOOrA/edit?usp=sharing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forms/d/e/1FAIpQLSeua-zZHWjg0hmAqIM_vVWccQWOqtVmdkMlpznPBAw-qQBIgA/viewform" TargetMode="Externa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himbook.ru/" TargetMode="External"/><Relationship Id="rId7" Type="http://schemas.openxmlformats.org/officeDocument/2006/relationships/hyperlink" Target="http://minispravochnik.narod.ru/" TargetMode="External"/><Relationship Id="rId2" Type="http://schemas.openxmlformats.org/officeDocument/2006/relationships/hyperlink" Target="https://himtest24.ru/course/index.php?categoryid=5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vk.com/minispravochnik" TargetMode="External"/><Relationship Id="rId5" Type="http://schemas.openxmlformats.org/officeDocument/2006/relationships/hyperlink" Target="http://www.minispravochnik.narod.ru/" TargetMode="External"/><Relationship Id="rId4" Type="http://schemas.openxmlformats.org/officeDocument/2006/relationships/hyperlink" Target="http://www.minispravochnik.narod.ru/Oblozhki-deryabina.ht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ЕГЭ – 2020</a:t>
            </a:r>
            <a:br>
              <a:rPr lang="ru-RU" dirty="0" smtClean="0"/>
            </a:br>
            <a:r>
              <a:rPr lang="ru-RU" dirty="0" smtClean="0"/>
              <a:t>особенности и результаты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756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9512" y="404664"/>
            <a:ext cx="8712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Менее 40% участников справились с заданиями 3, 30,31, 32, 34 и 35</a:t>
            </a:r>
            <a:endParaRPr lang="ru-RU" b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53" y="773996"/>
            <a:ext cx="5510022" cy="148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277" y="2190375"/>
            <a:ext cx="5589898" cy="4641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79928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3. Требовалось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выбрать элементы из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данного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ряда, которые имеют одинаковое значение степени окисления в составе образованных ими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кислородсодержащих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анионов 	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3083882"/>
            <a:ext cx="7704856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24. Требовалось установить соответствие между уравнением обратимой реакции диссоциации слабого электролита и направлением смещения химического равновесия при воздействии какого-либо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фактора. </a:t>
            </a:r>
            <a:r>
              <a:rPr 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476672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31. В решении подразумевалось взаимодействии кислой соли с щёлочью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594535"/>
            <a:ext cx="79928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34. Задача была усложнена «атомистикой» – соотношением атомов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2962687"/>
            <a:ext cx="79928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35.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вещества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формулу которого надо было установить, была предложена кислая соль первичного амина, полученная в результате восстановления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соответствующего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нитросоединения</a:t>
            </a:r>
            <a:r>
              <a:rPr lang="ru-RU" sz="3200" dirty="0"/>
              <a:t>	</a:t>
            </a:r>
            <a:r>
              <a:rPr lang="ru-RU" sz="3200" dirty="0" smtClean="0"/>
              <a:t>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цинком в кислой среде</a:t>
            </a:r>
          </a:p>
        </p:txBody>
      </p:sp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188640"/>
            <a:ext cx="60486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Сравнение шкал перевода баллов</a:t>
            </a:r>
          </a:p>
          <a:p>
            <a:pPr algn="ctr"/>
            <a:r>
              <a:rPr lang="ru-RU" sz="2000" b="1" dirty="0" smtClean="0"/>
              <a:t>2019                                                                           2020</a:t>
            </a:r>
            <a:endParaRPr lang="ru-RU" sz="2000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150774"/>
              </p:ext>
            </p:extLst>
          </p:nvPr>
        </p:nvGraphicFramePr>
        <p:xfrm>
          <a:off x="467544" y="896526"/>
          <a:ext cx="3168352" cy="58224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176"/>
                <a:gridCol w="1584176"/>
              </a:tblGrid>
              <a:tr h="497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Первичный балл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Тестовый балл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9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12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14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17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20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23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25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28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31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34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36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38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39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40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41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42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43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48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44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9755380"/>
              </p:ext>
            </p:extLst>
          </p:nvPr>
        </p:nvGraphicFramePr>
        <p:xfrm>
          <a:off x="5220072" y="871212"/>
          <a:ext cx="3096344" cy="58389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9707"/>
                <a:gridCol w="1486637"/>
              </a:tblGrid>
              <a:tr h="41145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Первичный балл</a:t>
                      </a:r>
                      <a:endParaRPr lang="ru-RU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Тестовый балл</a:t>
                      </a:r>
                      <a:endParaRPr lang="ru-RU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9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12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15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18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21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24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27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30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33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36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39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42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43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44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46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19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48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780336"/>
              </p:ext>
            </p:extLst>
          </p:nvPr>
        </p:nvGraphicFramePr>
        <p:xfrm>
          <a:off x="323529" y="260648"/>
          <a:ext cx="3600399" cy="5689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3723"/>
                <a:gridCol w="1846676"/>
              </a:tblGrid>
              <a:tr h="411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Первичный балл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Тестовый балл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45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46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47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49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50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51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52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53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54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55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56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57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58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60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61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62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63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64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65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66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5323447"/>
              </p:ext>
            </p:extLst>
          </p:nvPr>
        </p:nvGraphicFramePr>
        <p:xfrm>
          <a:off x="5076056" y="260648"/>
          <a:ext cx="3384376" cy="5689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3723"/>
                <a:gridCol w="1630653"/>
              </a:tblGrid>
              <a:tr h="411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Первичный балл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Тестовый балл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49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50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52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54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55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56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58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59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60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61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34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66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67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68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70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71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72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782423"/>
              </p:ext>
            </p:extLst>
          </p:nvPr>
        </p:nvGraphicFramePr>
        <p:xfrm>
          <a:off x="467544" y="260648"/>
          <a:ext cx="3528392" cy="5689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6353"/>
                <a:gridCol w="1702039"/>
              </a:tblGrid>
              <a:tr h="411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Первичный балл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Тестовый балл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67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68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69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71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72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73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74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75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76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77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51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78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79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80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83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86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89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92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95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98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100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812320"/>
              </p:ext>
            </p:extLst>
          </p:nvPr>
        </p:nvGraphicFramePr>
        <p:xfrm>
          <a:off x="4932040" y="260648"/>
          <a:ext cx="3672407" cy="56895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26352"/>
                <a:gridCol w="1846055"/>
              </a:tblGrid>
              <a:tr h="4114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Первичный балл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Тестовый балл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73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42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74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43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76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77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45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78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46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79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47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80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48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82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49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84 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85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51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 87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52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89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53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90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54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92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55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94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56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95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57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97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58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99 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59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100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  <a:tr h="2057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60</a:t>
                      </a:r>
                      <a:endParaRPr lang="ru-RU" sz="1600" b="1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 100</a:t>
                      </a:r>
                      <a:endParaRPr lang="ru-RU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84" marR="6708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773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4249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РЕАЛЬНЫЕ ЗАДАНИЯ ВТОРОЙ ЧАСТИ 2020 г</a:t>
            </a:r>
          </a:p>
          <a:p>
            <a:r>
              <a:rPr lang="en-US" sz="3200" b="1" dirty="0" smtClean="0">
                <a:hlinkClick r:id="rId2"/>
              </a:rPr>
              <a:t>https://docs.google.com/spreadsheets/d/1vlkPKMFAaR-NfaW-6mP97oXRI3BJK_pTvEe0AmaOOrA/edit?usp=sharing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6117738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6631" y="286990"/>
            <a:ext cx="6697737" cy="61663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7738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7" y="169503"/>
            <a:ext cx="5227092" cy="6226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7738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8183" y="260649"/>
            <a:ext cx="6092169" cy="6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1773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332656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Количество участников ЕГЭ по химии</a:t>
            </a:r>
            <a:endParaRPr lang="ru-RU" sz="3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917431"/>
            <a:ext cx="9144000" cy="17246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83" y="2611360"/>
            <a:ext cx="8945835" cy="3664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83251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7664" y="1098915"/>
            <a:ext cx="9238176" cy="5006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5419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114" y="1340768"/>
            <a:ext cx="9227626" cy="2850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5419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16632"/>
            <a:ext cx="8712968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Приглашаю вас принять участие в работе </a:t>
            </a:r>
            <a:r>
              <a:rPr lang="ru-RU" sz="2800" dirty="0" err="1"/>
              <a:t>вебинара</a:t>
            </a:r>
            <a:r>
              <a:rPr lang="ru-RU" sz="2800" dirty="0"/>
              <a:t> «Системно-</a:t>
            </a:r>
            <a:r>
              <a:rPr lang="ru-RU" sz="2800" dirty="0" err="1"/>
              <a:t>деятельностный</a:t>
            </a:r>
            <a:r>
              <a:rPr lang="ru-RU" sz="2800" dirty="0"/>
              <a:t> подход к изучению химии</a:t>
            </a:r>
            <a:r>
              <a:rPr lang="ru-RU" sz="2800" dirty="0" smtClean="0"/>
              <a:t>». </a:t>
            </a:r>
            <a:r>
              <a:rPr lang="ru-RU" sz="2800" dirty="0"/>
              <a:t>Организатор - ГМЦ г. Москвы, участие бесплатное.</a:t>
            </a:r>
          </a:p>
          <a:p>
            <a:pPr algn="just"/>
            <a:r>
              <a:rPr lang="ru-RU" sz="2800" dirty="0"/>
              <a:t> </a:t>
            </a:r>
            <a:r>
              <a:rPr lang="ru-RU" sz="2800" dirty="0" err="1" smtClean="0"/>
              <a:t>Вебинар</a:t>
            </a:r>
            <a:r>
              <a:rPr lang="ru-RU" sz="2800" dirty="0" smtClean="0"/>
              <a:t> </a:t>
            </a:r>
            <a:r>
              <a:rPr lang="ru-RU" sz="2800" dirty="0"/>
              <a:t>состоится  29 сентября (начало в 16.00) и </a:t>
            </a:r>
            <a:endParaRPr lang="ru-RU" sz="2800" dirty="0" smtClean="0"/>
          </a:p>
          <a:p>
            <a:pPr algn="just"/>
            <a:r>
              <a:rPr lang="ru-RU" sz="2800" dirty="0" smtClean="0"/>
              <a:t>1 </a:t>
            </a:r>
            <a:r>
              <a:rPr lang="ru-RU" sz="2800" dirty="0"/>
              <a:t>октября (начало в 17.00)  (содержание </a:t>
            </a:r>
            <a:r>
              <a:rPr lang="ru-RU" sz="2800" dirty="0" err="1"/>
              <a:t>вебинаров</a:t>
            </a:r>
            <a:r>
              <a:rPr lang="ru-RU" sz="2800" dirty="0"/>
              <a:t> в разные дни отличаться не будет).  </a:t>
            </a:r>
          </a:p>
          <a:p>
            <a:pPr algn="just"/>
            <a:r>
              <a:rPr lang="ru-RU" sz="2800" dirty="0"/>
              <a:t>Зарегистрироваться можно по ссылке:</a:t>
            </a:r>
          </a:p>
          <a:p>
            <a:pPr algn="just"/>
            <a:r>
              <a:rPr lang="ru-RU" sz="2800" u="sng" dirty="0">
                <a:hlinkClick r:id="rId2"/>
              </a:rPr>
              <a:t>https://docs.google.com/forms/d/e/1FAIpQLSeua-zZHWjg0hmAqIM_vVWccQWOqtVmdkMlpznPBAw-qQBIgA/viewform</a:t>
            </a:r>
            <a:r>
              <a:rPr lang="ru-RU" sz="2800" dirty="0"/>
              <a:t> </a:t>
            </a:r>
          </a:p>
          <a:p>
            <a:pPr algn="just"/>
            <a:r>
              <a:rPr lang="ru-RU" sz="2800" dirty="0"/>
              <a:t>В день </a:t>
            </a:r>
            <a:r>
              <a:rPr lang="ru-RU" sz="2800" dirty="0" err="1"/>
              <a:t>вебинара</a:t>
            </a:r>
            <a:r>
              <a:rPr lang="ru-RU" sz="2800" dirty="0"/>
              <a:t> всем зарегистрировавшимся будут отправлены письма с ссылками в ZOOM.</a:t>
            </a:r>
          </a:p>
          <a:p>
            <a:pPr algn="just"/>
            <a:r>
              <a:rPr lang="ru-RU" sz="2800" dirty="0"/>
              <a:t>Доступ будет открыт за 15 минут до начала </a:t>
            </a:r>
            <a:r>
              <a:rPr lang="ru-RU" sz="2800" dirty="0" err="1"/>
              <a:t>вебинара</a:t>
            </a:r>
            <a:r>
              <a:rPr lang="ru-RU" sz="2800" dirty="0"/>
              <a:t>.</a:t>
            </a:r>
          </a:p>
          <a:p>
            <a:r>
              <a:rPr lang="ru-RU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265419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97346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Также Вы можете:</a:t>
            </a:r>
          </a:p>
          <a:p>
            <a:pPr algn="just"/>
            <a:r>
              <a:rPr lang="ru-RU" sz="2400" dirty="0" smtClean="0"/>
              <a:t>А) поработать с демоверсиями пакетов тестов и посмотреть видеозаписи </a:t>
            </a:r>
            <a:r>
              <a:rPr lang="ru-RU" sz="2400" dirty="0" err="1" smtClean="0"/>
              <a:t>вебинаров</a:t>
            </a:r>
            <a:r>
              <a:rPr lang="ru-RU" sz="2400" dirty="0" smtClean="0"/>
              <a:t> для учителей здесь </a:t>
            </a:r>
            <a:r>
              <a:rPr lang="ru-RU" sz="2400" u="sng" dirty="0" smtClean="0">
                <a:hlinkClick r:id="rId2"/>
              </a:rPr>
              <a:t>https://himtest24.ru/course/index.php?categoryid=5</a:t>
            </a:r>
            <a:endParaRPr lang="ru-RU" sz="2400" dirty="0" smtClean="0"/>
          </a:p>
          <a:p>
            <a:pPr algn="just"/>
            <a:r>
              <a:rPr lang="ru-RU" sz="2400" dirty="0" smtClean="0"/>
              <a:t>Б) прочитать описание учебных пособий по химии для школьников и абитуриентов и посмотреть их фрагменты (а также написать отзыв, если Вы ими уже пользовались))) здесь </a:t>
            </a:r>
            <a:r>
              <a:rPr lang="ru-RU" sz="2400" u="sng" dirty="0" smtClean="0">
                <a:hlinkClick r:id="rId3"/>
              </a:rPr>
              <a:t>https://himbook.ru/</a:t>
            </a:r>
            <a:r>
              <a:rPr lang="ru-RU" sz="2400" dirty="0" smtClean="0"/>
              <a:t> и здесь </a:t>
            </a:r>
            <a:r>
              <a:rPr lang="ru-RU" sz="2400" u="sng" dirty="0" smtClean="0">
                <a:hlinkClick r:id="rId4"/>
              </a:rPr>
              <a:t>http://www.minispravochnik.narod.ru/Oblozhki-deryabina.htm</a:t>
            </a:r>
            <a:endParaRPr lang="ru-RU" sz="2400" dirty="0" smtClean="0"/>
          </a:p>
          <a:p>
            <a:pPr algn="just"/>
            <a:r>
              <a:rPr lang="ru-RU" sz="2400" dirty="0" smtClean="0"/>
              <a:t>В) записаться на курсы и </a:t>
            </a:r>
            <a:r>
              <a:rPr lang="ru-RU" sz="2400" dirty="0" err="1" smtClean="0"/>
              <a:t>вебинары</a:t>
            </a:r>
            <a:r>
              <a:rPr lang="ru-RU" sz="2400" dirty="0" smtClean="0"/>
              <a:t> для учителей химии по методике преподавания здесь: </a:t>
            </a:r>
            <a:r>
              <a:rPr lang="ru-RU" sz="2400" u="sng" dirty="0" smtClean="0">
                <a:hlinkClick r:id="rId5"/>
              </a:rPr>
              <a:t>http://www.minispravochnik.narod.ru/</a:t>
            </a:r>
            <a:endParaRPr lang="ru-RU" sz="2400" dirty="0" smtClean="0"/>
          </a:p>
          <a:p>
            <a:pPr algn="just"/>
            <a:r>
              <a:rPr lang="ru-RU" sz="2400" dirty="0" smtClean="0"/>
              <a:t> </a:t>
            </a:r>
          </a:p>
          <a:p>
            <a:pPr algn="just"/>
            <a:r>
              <a:rPr lang="ru-RU" sz="2400" dirty="0" smtClean="0"/>
              <a:t>Дерябина Наталья Евгеньевна</a:t>
            </a:r>
          </a:p>
          <a:p>
            <a:pPr algn="just"/>
            <a:r>
              <a:rPr lang="ru-RU" sz="2400" dirty="0" smtClean="0"/>
              <a:t>+7-903-246-21-43</a:t>
            </a:r>
          </a:p>
          <a:p>
            <a:pPr algn="just"/>
            <a:r>
              <a:rPr lang="ru-RU" sz="2400" u="sng" dirty="0" smtClean="0">
                <a:hlinkClick r:id="rId6"/>
              </a:rPr>
              <a:t>https://vk.com/minispravochnik</a:t>
            </a:r>
            <a:endParaRPr lang="ru-RU" sz="2400" dirty="0" smtClean="0"/>
          </a:p>
          <a:p>
            <a:pPr algn="just"/>
            <a:r>
              <a:rPr lang="ru-RU" sz="2400" u="sng" dirty="0" smtClean="0">
                <a:hlinkClick r:id="rId7"/>
              </a:rPr>
              <a:t>http://minispravochnik.narod.ru/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2654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490538"/>
            <a:ext cx="8677275" cy="5876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188" y="885825"/>
            <a:ext cx="8429625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068" y="1969246"/>
            <a:ext cx="9182068" cy="2687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9" y="413834"/>
            <a:ext cx="8990251" cy="3231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" y="414338"/>
            <a:ext cx="8591550" cy="602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0" y="404664"/>
            <a:ext cx="895216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724128" y="1268760"/>
            <a:ext cx="3235902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00975"/>
            <a:ext cx="8780844" cy="1672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9866"/>
            <a:ext cx="8160380" cy="6519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91768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554</Words>
  <Application>Microsoft Office PowerPoint</Application>
  <PresentationFormat>Экран (4:3)</PresentationFormat>
  <Paragraphs>281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ЕГЭ – 2020 особенности и результаты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ЕГЭ – 2020 особенности и результаты</dc:title>
  <dc:creator>Microsoft Office</dc:creator>
  <cp:lastModifiedBy>лще</cp:lastModifiedBy>
  <cp:revision>9</cp:revision>
  <dcterms:created xsi:type="dcterms:W3CDTF">2020-09-25T20:35:24Z</dcterms:created>
  <dcterms:modified xsi:type="dcterms:W3CDTF">2020-10-19T12:09:45Z</dcterms:modified>
</cp:coreProperties>
</file>