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.jpeg" ContentType="image/jpeg"/>
  <Override PartName="/ppt/media/image14.jpeg" ContentType="image/jpeg"/>
  <Override PartName="/ppt/media/image8.png" ContentType="image/png"/>
  <Override PartName="/ppt/media/image22.jpeg" ContentType="image/jpeg"/>
  <Override PartName="/ppt/media/image4.png" ContentType="image/png"/>
  <Override PartName="/ppt/media/image23.png" ContentType="image/png"/>
  <Override PartName="/ppt/media/image13.jpeg" ContentType="image/jpeg"/>
  <Override PartName="/ppt/media/image21.jpeg" ContentType="image/jpeg"/>
  <Override PartName="/ppt/media/image12.jpeg" ContentType="image/jpeg"/>
  <Override PartName="/ppt/media/image20.jpeg" ContentType="image/jpeg"/>
  <Override PartName="/ppt/media/image11.jpeg" ContentType="image/jpeg"/>
  <Override PartName="/ppt/media/image9.png" ContentType="image/png"/>
  <Override PartName="/ppt/media/image5.png" ContentType="image/png"/>
  <Override PartName="/ppt/media/image10.jpeg" ContentType="image/jpeg"/>
  <Override PartName="/ppt/media/image1.png" ContentType="image/png"/>
  <Override PartName="/ppt/media/image6.png" ContentType="image/png"/>
  <Override PartName="/ppt/media/image2.png" ContentType="image/png"/>
  <Override PartName="/ppt/media/image19.jpeg" ContentType="image/jpeg"/>
  <Override PartName="/ppt/media/image18.jpeg" ContentType="image/jpeg"/>
  <Override PartName="/ppt/media/image7.png" ContentType="image/png"/>
  <Override PartName="/ppt/media/image17.jpeg" ContentType="image/jpeg"/>
  <Override PartName="/ppt/media/image3.png" ContentType="image/png"/>
  <Override PartName="/ppt/media/image16.jpeg" ContentType="image/jpeg"/>
  <Override PartName="/ppt/media/image24.jpeg" ContentType="image/jpeg"/>
  <Override PartName="/ppt/slideLayouts/slideLayout6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2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6.xml.rels" ContentType="application/vnd.openxmlformats-package.relationships+xml"/>
  <Override PartName="/ppt/slides/_rels/slide5.xml.rels" ContentType="application/vnd.openxmlformats-package.relationships+xml"/>
  <Override PartName="/ppt/slides/_rels/slide15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20.2.18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9E9128B-A204-466E-84C6-33AF459CA65A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20.2.18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2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C145F22-C04D-4BB3-92C7-52550346BB52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20.2.18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297EF2E-04DB-4848-B8F8-1979542DE638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/>
          <a:p>
            <a:pPr>
              <a:buSzPct val="45000"/>
              <a:buFont typeface="StarSymbol"/>
              <a:buChar char=""/>
            </a:pPr>
            <a:r>
              <a:rPr b="1" lang="ru-RU" sz="24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ru-RU" sz="24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ru-RU" sz="24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ru-RU" sz="24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ru-RU" sz="24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ru-RU" sz="24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16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p>
            <a:pPr>
              <a:buSzPct val="45000"/>
              <a:buFont typeface="StarSymbol"/>
              <a:buChar char=""/>
            </a:pPr>
            <a:r>
              <a:rPr b="1" lang="ru-RU" sz="2400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ru-RU" sz="2400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ru-RU" sz="2400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ru-RU" sz="2400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ru-RU" sz="2400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ru-RU" sz="2400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8b8b8b"/>
                </a:solidFill>
                <a:latin typeface="Calibri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16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117" name="PlaceHolder 6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20.2.18</a:t>
            </a:r>
            <a:endParaRPr/>
          </a:p>
        </p:txBody>
      </p:sp>
      <p:sp>
        <p:nvSpPr>
          <p:cNvPr id="118" name="PlaceHolder 7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19" name="PlaceHolder 8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599D855-1C5B-4B84-90D7-3D793EB997F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20.2.18</a:t>
            </a:r>
            <a:endParaRPr/>
          </a:p>
        </p:txBody>
      </p:sp>
      <p:sp>
        <p:nvSpPr>
          <p:cNvPr id="155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56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3D5A524-6113-4C86-BC49-3D223EF1EFB6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7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684360" y="981000"/>
            <a:ext cx="7772040" cy="18298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600">
                <a:solidFill>
                  <a:srgbClr val="c00000"/>
                </a:solidFill>
                <a:latin typeface="Calibri"/>
                <a:ea typeface="Trebuchet MS"/>
              </a:rPr>
              <a:t>ДИАГНОСТИКА ОБРАЗОВАТЕЛЬНЫХ РЕЗУЛЬТАТОВ ПО ХИМИИ</a:t>
            </a:r>
            <a:endParaRPr/>
          </a:p>
        </p:txBody>
      </p:sp>
      <p:sp>
        <p:nvSpPr>
          <p:cNvPr id="190" name="TextShape 2"/>
          <p:cNvSpPr txBox="1"/>
          <p:nvPr/>
        </p:nvSpPr>
        <p:spPr>
          <a:xfrm>
            <a:off x="1332000" y="3213000"/>
            <a:ext cx="6400440" cy="1752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Методическое объединение учителей химии Кировского района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20.02.2018</a:t>
            </a:r>
            <a:endParaRPr/>
          </a:p>
        </p:txBody>
      </p:sp>
      <p:sp>
        <p:nvSpPr>
          <p:cNvPr id="191" name="CustomShape 3"/>
          <p:cNvSpPr/>
          <p:nvPr/>
        </p:nvSpPr>
        <p:spPr>
          <a:xfrm>
            <a:off x="1459080" y="5013360"/>
            <a:ext cx="6400440" cy="8758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1600">
                <a:solidFill>
                  <a:srgbClr val="000000"/>
                </a:solidFill>
                <a:latin typeface="Verdana"/>
              </a:rPr>
              <a:t>Методист: Левшина Светлана Владиславовна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>
                <a:solidFill>
                  <a:srgbClr val="000000"/>
                </a:solidFill>
                <a:latin typeface="Verdana"/>
              </a:rPr>
              <a:t>8(921)3701123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>
                <a:solidFill>
                  <a:srgbClr val="000000"/>
                </a:solidFill>
                <a:latin typeface="Verdana"/>
              </a:rPr>
              <a:t>levshina_svetlana@mail.ru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395640" y="620640"/>
            <a:ext cx="842472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3200">
                <a:solidFill>
                  <a:srgbClr val="000000"/>
                </a:solidFill>
                <a:latin typeface="Calibri"/>
              </a:rPr>
              <a:t>Основные результаты выполнения работы по району</a:t>
            </a:r>
            <a:r>
              <a:rPr b="1" lang="ru-RU" sz="32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graphicFrame>
        <p:nvGraphicFramePr>
          <p:cNvPr id="237" name="Table 2"/>
          <p:cNvGraphicFramePr/>
          <p:nvPr/>
        </p:nvGraphicFramePr>
        <p:xfrm>
          <a:off x="323640" y="2061000"/>
          <a:ext cx="8496720" cy="2977920"/>
        </p:xfrm>
        <a:graphic>
          <a:graphicData uri="http://schemas.openxmlformats.org/drawingml/2006/table">
            <a:tbl>
              <a:tblPr/>
              <a:tblGrid>
                <a:gridCol w="2017080"/>
                <a:gridCol w="2301480"/>
                <a:gridCol w="1369440"/>
                <a:gridCol w="1366920"/>
                <a:gridCol w="1441800"/>
              </a:tblGrid>
              <a:tr h="2521080"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2400">
                          <a:solidFill>
                            <a:srgbClr val="ffffff"/>
                          </a:solidFill>
                          <a:latin typeface="Calibri"/>
                        </a:rPr>
                        <a:t>Количество заявленных учащихся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2400">
                          <a:solidFill>
                            <a:srgbClr val="ffffff"/>
                          </a:solidFill>
                          <a:latin typeface="Calibri"/>
                        </a:rPr>
                        <a:t>Количество учащихся, принявших участие в тренировочном ЕГЭ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2400">
                          <a:solidFill>
                            <a:srgbClr val="ffffff"/>
                          </a:solidFill>
                          <a:latin typeface="Calibri"/>
                        </a:rPr>
                        <a:t>Средний балл</a:t>
                      </a:r>
                      <a:endParaRPr/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2400">
                          <a:solidFill>
                            <a:srgbClr val="ffffff"/>
                          </a:solidFill>
                          <a:latin typeface="Calibri"/>
                        </a:rPr>
                        <a:t>часть 1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2400">
                          <a:solidFill>
                            <a:srgbClr val="ffffff"/>
                          </a:solidFill>
                          <a:latin typeface="Calibri"/>
                        </a:rPr>
                        <a:t>Средний балл часть 2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2400">
                          <a:solidFill>
                            <a:srgbClr val="ffffff"/>
                          </a:solidFill>
                          <a:latin typeface="Calibri"/>
                        </a:rPr>
                        <a:t>Средний балл</a:t>
                      </a:r>
                      <a:endParaRPr/>
                    </a:p>
                  </a:txBody>
                  <a:tcPr/>
                </a:tc>
              </a:tr>
              <a:tr h="456840"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2400">
                          <a:solidFill>
                            <a:srgbClr val="ffffff"/>
                          </a:solidFill>
                          <a:latin typeface="Calibri"/>
                        </a:rPr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</a:rPr>
                        <a:t>19,93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</a:rPr>
                        <a:t>4,12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</a:rPr>
                        <a:t>24,14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395640" y="62064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3200">
                <a:solidFill>
                  <a:srgbClr val="000000"/>
                </a:solidFill>
                <a:latin typeface="Calibri"/>
              </a:rPr>
              <a:t>Основные результаты выполнения работы по району</a:t>
            </a:r>
            <a:r>
              <a:rPr b="1" lang="ru-RU" sz="32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graphicFrame>
        <p:nvGraphicFramePr>
          <p:cNvPr id="239" name="Table 2"/>
          <p:cNvGraphicFramePr/>
          <p:nvPr/>
        </p:nvGraphicFramePr>
        <p:xfrm>
          <a:off x="1187640" y="2061000"/>
          <a:ext cx="7128360" cy="2077920"/>
        </p:xfrm>
        <a:graphic>
          <a:graphicData uri="http://schemas.openxmlformats.org/drawingml/2006/table">
            <a:tbl>
              <a:tblPr/>
              <a:tblGrid>
                <a:gridCol w="3329280"/>
                <a:gridCol w="3799080"/>
              </a:tblGrid>
              <a:tr h="1257840"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2400">
                          <a:solidFill>
                            <a:srgbClr val="ffffff"/>
                          </a:solidFill>
                          <a:latin typeface="Calibri"/>
                        </a:rPr>
                        <a:t>Количество  учащихся, преодолевших минимальный порог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2400">
                          <a:solidFill>
                            <a:srgbClr val="ffffff"/>
                          </a:solidFill>
                          <a:latin typeface="Calibri"/>
                        </a:rPr>
                        <a:t>Количество учащихся, не преодолевших  минимальный порог</a:t>
                      </a:r>
                      <a:endParaRPr/>
                    </a:p>
                  </a:txBody>
                  <a:tcPr/>
                </a:tc>
              </a:tr>
              <a:tr h="820080"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2400">
                          <a:solidFill>
                            <a:srgbClr val="ffffff"/>
                          </a:solidFill>
                          <a:latin typeface="Calibri"/>
                        </a:rPr>
                        <a:t>78</a:t>
                      </a:r>
                      <a:endParaRPr/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2400">
                          <a:solidFill>
                            <a:srgbClr val="ffffff"/>
                          </a:solidFill>
                          <a:latin typeface="Calibri"/>
                        </a:rPr>
                        <a:t>87,66 %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/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</a:rPr>
                        <a:t>12,34 %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0" name="CustomShape 3"/>
          <p:cNvSpPr/>
          <p:nvPr/>
        </p:nvSpPr>
        <p:spPr>
          <a:xfrm>
            <a:off x="1228680" y="4581000"/>
            <a:ext cx="7200360" cy="9439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Calibri"/>
              </a:rPr>
              <a:t>Средний балл в ОУ: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Минимальное значение – 8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Максимальное значение – 38 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457200" y="274680"/>
            <a:ext cx="8229240" cy="9936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800">
                <a:solidFill>
                  <a:srgbClr val="000000"/>
                </a:solidFill>
                <a:latin typeface="Calibri"/>
              </a:rPr>
              <a:t>Результаты решения заданий высокого уровня (часть 2)</a:t>
            </a:r>
            <a:endParaRPr/>
          </a:p>
        </p:txBody>
      </p:sp>
      <p:graphicFrame>
        <p:nvGraphicFramePr>
          <p:cNvPr id="242" name="Table 2"/>
          <p:cNvGraphicFramePr/>
          <p:nvPr/>
        </p:nvGraphicFramePr>
        <p:xfrm>
          <a:off x="467640" y="1412640"/>
          <a:ext cx="8218800" cy="5191560"/>
        </p:xfrm>
        <a:graphic>
          <a:graphicData uri="http://schemas.openxmlformats.org/drawingml/2006/table">
            <a:tbl>
              <a:tblPr/>
              <a:tblGrid>
                <a:gridCol w="1027080"/>
                <a:gridCol w="1027080"/>
                <a:gridCol w="1027080"/>
                <a:gridCol w="1027080"/>
                <a:gridCol w="1027080"/>
                <a:gridCol w="1027080"/>
                <a:gridCol w="1027080"/>
                <a:gridCol w="1029240"/>
              </a:tblGrid>
              <a:tr h="3708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Задание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Балл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Х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45 %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43 %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5,6 %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6,4 %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37080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24 %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34 %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16 %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26 %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37080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61 %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24 %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6,4 %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2 %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5,6 %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1 %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7080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38,9 %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13,1 %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4,5 %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6,4 %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16,9 %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11,2 %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9 %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47 %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21,5 %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10,1 %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2,3 %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7,9 %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11,2 %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7080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49,4 %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18,3 %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20,2 %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10,1 %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2 %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</a:tr>
            </a:tbl>
          </a:graphicData>
        </a:graphic>
      </p:graphicFrame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600">
                <a:solidFill>
                  <a:srgbClr val="000000"/>
                </a:solidFill>
                <a:latin typeface="Calibri"/>
              </a:rPr>
              <a:t>Вопросы, требующие особого внимания при подготовке</a:t>
            </a:r>
            <a:endParaRPr/>
          </a:p>
        </p:txBody>
      </p:sp>
      <p:sp>
        <p:nvSpPr>
          <p:cNvPr id="244" name="TextShape 2"/>
          <p:cNvSpPr txBox="1"/>
          <p:nvPr/>
        </p:nvSpPr>
        <p:spPr>
          <a:xfrm>
            <a:off x="457200" y="1772640"/>
            <a:ext cx="8229240" cy="435312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Неорганические соединения: классификация и свойства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Органические соединения: классификация и свойства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Окислительно-восстановительные реакции (задание 30)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Ионные уравнения (задание 31)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Структурные формулы органических соединений и химические уравнения с участием органических соединений (задания 33, 35)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Расчетные задачи (задания 27 – 29, 34)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45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116640"/>
            <a:ext cx="2437920" cy="3466800"/>
          </a:xfrm>
          <a:prstGeom prst="rect">
            <a:avLst/>
          </a:prstGeom>
        </p:spPr>
      </p:pic>
      <p:pic>
        <p:nvPicPr>
          <p:cNvPr descr="" id="24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16200" y="3746520"/>
            <a:ext cx="1986840" cy="2879280"/>
          </a:xfrm>
          <a:prstGeom prst="rect">
            <a:avLst/>
          </a:prstGeom>
        </p:spPr>
      </p:pic>
      <p:pic>
        <p:nvPicPr>
          <p:cNvPr descr="" id="24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767640" y="3928320"/>
            <a:ext cx="1980000" cy="2664000"/>
          </a:xfrm>
          <a:prstGeom prst="rect">
            <a:avLst/>
          </a:prstGeom>
        </p:spPr>
      </p:pic>
      <p:pic>
        <p:nvPicPr>
          <p:cNvPr descr="" id="248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390840" y="4684320"/>
            <a:ext cx="3053880" cy="1151640"/>
          </a:xfrm>
          <a:prstGeom prst="rect">
            <a:avLst/>
          </a:prstGeom>
        </p:spPr>
      </p:pic>
      <p:pic>
        <p:nvPicPr>
          <p:cNvPr descr="" id="24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4176000" y="260640"/>
            <a:ext cx="4571640" cy="1723680"/>
          </a:xfrm>
          <a:prstGeom prst="rect">
            <a:avLst/>
          </a:prstGeom>
        </p:spPr>
      </p:pic>
      <p:pic>
        <p:nvPicPr>
          <p:cNvPr descr="" id="250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2915640" y="2308320"/>
            <a:ext cx="6120720" cy="813240"/>
          </a:xfrm>
          <a:prstGeom prst="rect">
            <a:avLst/>
          </a:prstGeom>
        </p:spPr>
      </p:pic>
      <p:sp>
        <p:nvSpPr>
          <p:cNvPr id="251" name="CustomShape 1"/>
          <p:cNvSpPr/>
          <p:nvPr/>
        </p:nvSpPr>
        <p:spPr>
          <a:xfrm>
            <a:off x="3818880" y="3353040"/>
            <a:ext cx="4314240" cy="4561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0000"/>
                </a:solidFill>
                <a:latin typeface="Calibri"/>
              </a:rPr>
              <a:t>https://chem11-vpr.sdamgia.ru/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ru-RU" sz="2800">
                <a:solidFill>
                  <a:srgbClr val="002060"/>
                </a:solidFill>
                <a:latin typeface="Calibri"/>
                <a:ea typeface="Trebuchet MS"/>
              </a:rPr>
              <a:t>Разное </a:t>
            </a:r>
            <a:endParaRPr/>
          </a:p>
        </p:txBody>
      </p:sp>
      <p:sp>
        <p:nvSpPr>
          <p:cNvPr id="253" name="TextShape 2"/>
          <p:cNvSpPr txBox="1"/>
          <p:nvPr/>
        </p:nvSpPr>
        <p:spPr>
          <a:xfrm>
            <a:off x="826920" y="1080000"/>
            <a:ext cx="7705440" cy="5228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0000"/>
                </a:solidFill>
                <a:latin typeface="Calibri"/>
              </a:rPr>
              <a:t>Ближайшие мероприятия:</a:t>
            </a:r>
            <a:endParaRPr/>
          </a:p>
          <a:p>
            <a:pPr algn="just" lvl="1">
              <a:lnSpc>
                <a:spcPct val="100000"/>
              </a:lnSpc>
              <a:buFont charset="2" typeface="Wingdings"/>
              <a:buChar char=""/>
            </a:pPr>
            <a:r>
              <a:rPr b="1" lang="ru-RU" sz="1900">
                <a:solidFill>
                  <a:srgbClr val="000000"/>
                </a:solidFill>
                <a:latin typeface="Calibri"/>
              </a:rPr>
              <a:t>Открытые уроки: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21.02.2018 9.00 ОУ 250. Артюнина И.П. Ионные уравнения, 8 класс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Конкурс «Лучший открытый урок» - 16.03. 2018 12.00 ОУ 389. Власова Ж.Е. Обобщение сведений о классах неорганических соединений, 8 класс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ПДС «Урок химии в свете ФГОС: 8 класс» – 20.03.2018 13.55 ОУ 250. Артюнина И.П. Ионные уравнения, 8 класс</a:t>
            </a:r>
            <a:endParaRPr/>
          </a:p>
          <a:p>
            <a:pPr algn="just" lvl="1">
              <a:lnSpc>
                <a:spcPct val="100000"/>
              </a:lnSpc>
              <a:buFont charset="2" typeface="Wingdings"/>
              <a:buChar char=""/>
            </a:pPr>
            <a:r>
              <a:rPr b="1" lang="ru-RU" sz="1900">
                <a:solidFill>
                  <a:srgbClr val="000000"/>
                </a:solidFill>
                <a:latin typeface="Calibri"/>
              </a:rPr>
              <a:t>26 – 30.03.2018    Петербургский образовательный форум</a:t>
            </a:r>
            <a:endParaRPr/>
          </a:p>
          <a:p>
            <a:pPr algn="just" lvl="1">
              <a:lnSpc>
                <a:spcPct val="100000"/>
              </a:lnSpc>
              <a:buFont charset="2" typeface="Wingdings"/>
              <a:buChar char=""/>
            </a:pPr>
            <a:r>
              <a:rPr b="1" lang="ru-RU" sz="1900">
                <a:solidFill>
                  <a:srgbClr val="000000"/>
                </a:solidFill>
                <a:latin typeface="Calibri"/>
              </a:rPr>
              <a:t>05.04.2018     19 НПК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ОУ ?, начало в ?. Допущено ? работ .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Сданы тезисы 5 работ: ОУ 244 (1), 389 (2), 393 (1), 501 (1)</a:t>
            </a:r>
            <a:endParaRPr/>
          </a:p>
          <a:p>
            <a:r>
              <a:rPr lang="ru-RU" u="sng">
                <a:solidFill>
                  <a:srgbClr val="000000"/>
                </a:solidFill>
                <a:latin typeface="Calibri"/>
              </a:rPr>
              <a:t>Состав предметной комиссии</a:t>
            </a:r>
            <a:r>
              <a:rPr lang="ru-RU">
                <a:solidFill>
                  <a:srgbClr val="000000"/>
                </a:solidFill>
                <a:latin typeface="Calibri"/>
              </a:rPr>
              <a:t>: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Ребезов А.О., Зайцева Н.С., Косова С.А., Левшина С.В.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1187640" y="4005000"/>
            <a:ext cx="7416360" cy="178920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b="1" lang="ru-RU" sz="4000">
                <a:solidFill>
                  <a:srgbClr val="000000"/>
                </a:solidFill>
                <a:latin typeface="Calibri"/>
              </a:rPr>
              <a:t>               </a:t>
            </a:r>
            <a:r>
              <a:rPr b="1" lang="ru-RU" sz="4000">
                <a:solidFill>
                  <a:srgbClr val="000000"/>
                </a:solidFill>
                <a:latin typeface="Calibri"/>
              </a:rPr>
              <a:t>Благодарю за внимание!</a:t>
            </a:r>
            <a:endParaRPr/>
          </a:p>
        </p:txBody>
      </p:sp>
      <p:pic>
        <p:nvPicPr>
          <p:cNvPr descr="" id="25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55560" y="692640"/>
            <a:ext cx="5714640" cy="380952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883800" y="836640"/>
            <a:ext cx="7664040" cy="1007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600">
                <a:solidFill>
                  <a:srgbClr val="632523"/>
                </a:solidFill>
                <a:latin typeface="Calibri"/>
              </a:rPr>
              <a:t>Государственная итоговая аттестация по химии</a:t>
            </a:r>
            <a:endParaRPr/>
          </a:p>
        </p:txBody>
      </p:sp>
      <p:pic>
        <p:nvPicPr>
          <p:cNvPr descr="" id="193" name="Объект 8"/>
          <p:cNvPicPr/>
          <p:nvPr/>
        </p:nvPicPr>
        <p:blipFill>
          <a:blip r:embed="rId1"/>
          <a:stretch>
            <a:fillRect/>
          </a:stretch>
        </p:blipFill>
        <p:spPr>
          <a:xfrm>
            <a:off x="1043640" y="2164320"/>
            <a:ext cx="2910600" cy="3640680"/>
          </a:xfrm>
          <a:prstGeom prst="rect">
            <a:avLst/>
          </a:prstGeom>
        </p:spPr>
      </p:pic>
      <p:pic>
        <p:nvPicPr>
          <p:cNvPr descr="" id="194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356000" y="2134800"/>
            <a:ext cx="3931560" cy="367020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5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1714320" y="1961280"/>
            <a:ext cx="5827320" cy="4123080"/>
          </a:xfrm>
          <a:prstGeom prst="rect">
            <a:avLst/>
          </a:prstGeom>
        </p:spPr>
      </p:pic>
      <p:sp>
        <p:nvSpPr>
          <p:cNvPr id="196" name="CustomShape 1"/>
          <p:cNvSpPr/>
          <p:nvPr/>
        </p:nvSpPr>
        <p:spPr>
          <a:xfrm>
            <a:off x="6344280" y="767520"/>
            <a:ext cx="1971720" cy="153216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ffff"/>
          </a:solidFill>
          <a:ln w="25560">
            <a:solidFill>
              <a:srgbClr val="c00000"/>
            </a:solidFill>
            <a:round/>
          </a:ln>
        </p:spPr>
      </p:sp>
      <p:sp>
        <p:nvSpPr>
          <p:cNvPr id="197" name="CustomShape 2"/>
          <p:cNvSpPr/>
          <p:nvPr/>
        </p:nvSpPr>
        <p:spPr>
          <a:xfrm flipH="1">
            <a:off x="616680" y="1041120"/>
            <a:ext cx="2226960" cy="153216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ffff"/>
          </a:solidFill>
          <a:ln w="25560">
            <a:solidFill>
              <a:srgbClr val="002060"/>
            </a:solidFill>
            <a:round/>
          </a:ln>
        </p:spPr>
      </p:sp>
      <p:sp>
        <p:nvSpPr>
          <p:cNvPr id="198" name="CustomShape 3"/>
          <p:cNvSpPr/>
          <p:nvPr/>
        </p:nvSpPr>
        <p:spPr>
          <a:xfrm>
            <a:off x="616680" y="1453320"/>
            <a:ext cx="2226960" cy="7002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i="1" lang="ru-RU" sz="2000">
                <a:solidFill>
                  <a:srgbClr val="000000"/>
                </a:solidFill>
                <a:latin typeface="Calibri"/>
              </a:rPr>
              <a:t>Как подготовиться?</a:t>
            </a:r>
            <a:endParaRPr/>
          </a:p>
        </p:txBody>
      </p:sp>
      <p:sp>
        <p:nvSpPr>
          <p:cNvPr id="199" name="CustomShape 4"/>
          <p:cNvSpPr/>
          <p:nvPr/>
        </p:nvSpPr>
        <p:spPr>
          <a:xfrm>
            <a:off x="6386400" y="1131840"/>
            <a:ext cx="1887480" cy="7002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i="1" lang="ru-RU" sz="2000">
                <a:solidFill>
                  <a:srgbClr val="000000"/>
                </a:solidFill>
                <a:latin typeface="Calibri"/>
              </a:rPr>
              <a:t>Как подготовить?</a:t>
            </a:r>
            <a:endParaRPr/>
          </a:p>
        </p:txBody>
      </p:sp>
      <p:sp>
        <p:nvSpPr>
          <p:cNvPr id="200" name="CustomShape 5"/>
          <p:cNvSpPr/>
          <p:nvPr/>
        </p:nvSpPr>
        <p:spPr>
          <a:xfrm>
            <a:off x="3756240" y="529920"/>
            <a:ext cx="1738440" cy="9133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5400">
                <a:solidFill>
                  <a:srgbClr val="632523"/>
                </a:solidFill>
                <a:latin typeface="Calibri"/>
              </a:rPr>
              <a:t>ГИА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2267640" y="2709000"/>
            <a:ext cx="4501800" cy="599400"/>
          </a:xfrm>
          <a:prstGeom prst="rect">
            <a:avLst/>
          </a:prstGeom>
          <a:solidFill>
            <a:srgbClr val="ffffff"/>
          </a:solidFill>
          <a:ln w="9360">
            <a:solidFill>
              <a:srgbClr val="4f81bd"/>
            </a:solidFill>
            <a:round/>
          </a:ln>
        </p:spPr>
        <p:txBody>
          <a:bodyPr anchor="ctr" bIns="76320" lIns="796320" rIns="76320" tIns="76320"/>
          <a:p>
            <a:pPr>
              <a:lnSpc>
                <a:spcPct val="90000"/>
              </a:lnSpc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Повторение и закрепление</a:t>
            </a:r>
            <a:endParaRPr/>
          </a:p>
        </p:txBody>
      </p:sp>
      <p:sp>
        <p:nvSpPr>
          <p:cNvPr id="202" name="CustomShape 2"/>
          <p:cNvSpPr/>
          <p:nvPr/>
        </p:nvSpPr>
        <p:spPr>
          <a:xfrm>
            <a:off x="592920" y="2434680"/>
            <a:ext cx="1469160" cy="1295280"/>
          </a:xfrm>
          <a:prstGeom prst="rect">
            <a:avLst/>
          </a:prstGeom>
          <a:blipFill>
            <a:blip r:embed="rId1"/>
          </a:blipFill>
          <a:ln w="25560">
            <a:solidFill>
              <a:srgbClr val="ffffff"/>
            </a:solidFill>
            <a:round/>
          </a:ln>
        </p:spPr>
      </p:sp>
      <p:sp>
        <p:nvSpPr>
          <p:cNvPr id="203" name="CustomShape 3"/>
          <p:cNvSpPr/>
          <p:nvPr/>
        </p:nvSpPr>
        <p:spPr>
          <a:xfrm>
            <a:off x="3432600" y="3771360"/>
            <a:ext cx="3760920" cy="624240"/>
          </a:xfrm>
          <a:prstGeom prst="rect">
            <a:avLst/>
          </a:prstGeom>
          <a:solidFill>
            <a:srgbClr val="ffffff"/>
          </a:solidFill>
          <a:ln w="9360">
            <a:solidFill>
              <a:srgbClr val="4f81bd"/>
            </a:solidFill>
            <a:round/>
          </a:ln>
        </p:spPr>
        <p:txBody>
          <a:bodyPr anchor="ctr" bIns="76320" lIns="796320" rIns="76320" tIns="76320"/>
          <a:p>
            <a:pPr algn="ctr">
              <a:lnSpc>
                <a:spcPct val="90000"/>
              </a:lnSpc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Тестирование</a:t>
            </a:r>
            <a:endParaRPr/>
          </a:p>
        </p:txBody>
      </p:sp>
      <p:sp>
        <p:nvSpPr>
          <p:cNvPr id="204" name="CustomShape 4"/>
          <p:cNvSpPr/>
          <p:nvPr/>
        </p:nvSpPr>
        <p:spPr>
          <a:xfrm>
            <a:off x="2338200" y="3492360"/>
            <a:ext cx="853560" cy="1309680"/>
          </a:xfrm>
          <a:prstGeom prst="rect">
            <a:avLst/>
          </a:prstGeom>
          <a:blipFill>
            <a:blip r:embed="rId2"/>
          </a:blipFill>
          <a:ln w="25560">
            <a:solidFill>
              <a:srgbClr val="ffffff"/>
            </a:solidFill>
            <a:round/>
          </a:ln>
        </p:spPr>
      </p:sp>
      <p:sp>
        <p:nvSpPr>
          <p:cNvPr id="205" name="CustomShape 5"/>
          <p:cNvSpPr/>
          <p:nvPr/>
        </p:nvSpPr>
        <p:spPr>
          <a:xfrm>
            <a:off x="4840200" y="4840920"/>
            <a:ext cx="3760920" cy="645120"/>
          </a:xfrm>
          <a:prstGeom prst="rect">
            <a:avLst/>
          </a:prstGeom>
          <a:solidFill>
            <a:srgbClr val="ffffff"/>
          </a:solidFill>
          <a:ln w="9360">
            <a:solidFill>
              <a:srgbClr val="4f81bd"/>
            </a:solidFill>
            <a:round/>
          </a:ln>
        </p:spPr>
        <p:txBody>
          <a:bodyPr anchor="ctr" bIns="76320" lIns="796320" rIns="76320" tIns="76320"/>
          <a:p>
            <a:pPr algn="ctr">
              <a:lnSpc>
                <a:spcPct val="90000"/>
              </a:lnSpc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Бланки ГИА</a:t>
            </a:r>
            <a:endParaRPr/>
          </a:p>
        </p:txBody>
      </p:sp>
      <p:sp>
        <p:nvSpPr>
          <p:cNvPr id="206" name="CustomShape 6"/>
          <p:cNvSpPr/>
          <p:nvPr/>
        </p:nvSpPr>
        <p:spPr>
          <a:xfrm>
            <a:off x="3723120" y="4573800"/>
            <a:ext cx="917280" cy="1308600"/>
          </a:xfrm>
          <a:prstGeom prst="rect">
            <a:avLst/>
          </a:prstGeom>
          <a:blipFill>
            <a:blip r:embed="rId3"/>
          </a:blipFill>
          <a:ln w="25560">
            <a:solidFill>
              <a:srgbClr val="ffffff"/>
            </a:solidFill>
            <a:round/>
          </a:ln>
        </p:spPr>
      </p:sp>
      <p:sp>
        <p:nvSpPr>
          <p:cNvPr id="207" name="TextShape 7"/>
          <p:cNvSpPr txBox="1"/>
          <p:nvPr/>
        </p:nvSpPr>
        <p:spPr>
          <a:xfrm>
            <a:off x="507960" y="609480"/>
            <a:ext cx="8024040" cy="7423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ru-RU" sz="4400">
                <a:solidFill>
                  <a:srgbClr val="953735"/>
                </a:solidFill>
                <a:latin typeface="Calibri"/>
              </a:rPr>
              <a:t>Подготовка к ГИА по химии</a:t>
            </a:r>
            <a:endParaRPr/>
          </a:p>
        </p:txBody>
      </p:sp>
      <p:sp>
        <p:nvSpPr>
          <p:cNvPr id="208" name="TextShape 8"/>
          <p:cNvSpPr txBox="1"/>
          <p:nvPr/>
        </p:nvSpPr>
        <p:spPr>
          <a:xfrm>
            <a:off x="506880" y="1352160"/>
            <a:ext cx="3138840" cy="5760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0000"/>
                </a:solidFill>
                <a:latin typeface="Calibri"/>
              </a:rPr>
              <a:t>Урочная деятельность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020040" y="2670120"/>
            <a:ext cx="3484440" cy="548280"/>
          </a:xfrm>
          <a:prstGeom prst="rect">
            <a:avLst/>
          </a:prstGeom>
          <a:solidFill>
            <a:srgbClr val="ffffff"/>
          </a:solidFill>
          <a:ln w="9360">
            <a:solidFill>
              <a:srgbClr val="4f81bd"/>
            </a:solidFill>
            <a:round/>
          </a:ln>
        </p:spPr>
        <p:txBody>
          <a:bodyPr anchor="ctr" bIns="76320" lIns="728640" rIns="76320" tIns="76320"/>
          <a:p>
            <a:pPr>
              <a:lnSpc>
                <a:spcPct val="90000"/>
              </a:lnSpc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Элективные курсы</a:t>
            </a:r>
            <a:endParaRPr/>
          </a:p>
        </p:txBody>
      </p:sp>
      <p:sp>
        <p:nvSpPr>
          <p:cNvPr id="210" name="CustomShape 2"/>
          <p:cNvSpPr/>
          <p:nvPr/>
        </p:nvSpPr>
        <p:spPr>
          <a:xfrm>
            <a:off x="1039320" y="2329560"/>
            <a:ext cx="1827720" cy="1279080"/>
          </a:xfrm>
          <a:prstGeom prst="rect">
            <a:avLst/>
          </a:prstGeom>
          <a:blipFill>
            <a:blip r:embed="rId1"/>
          </a:blipFill>
          <a:ln w="25560">
            <a:solidFill>
              <a:srgbClr val="ffffff"/>
            </a:solidFill>
            <a:round/>
          </a:ln>
        </p:spPr>
      </p:sp>
      <p:sp>
        <p:nvSpPr>
          <p:cNvPr id="211" name="CustomShape 3"/>
          <p:cNvSpPr/>
          <p:nvPr/>
        </p:nvSpPr>
        <p:spPr>
          <a:xfrm>
            <a:off x="4148280" y="3781080"/>
            <a:ext cx="3441600" cy="571320"/>
          </a:xfrm>
          <a:prstGeom prst="rect">
            <a:avLst/>
          </a:prstGeom>
          <a:solidFill>
            <a:srgbClr val="ffffff"/>
          </a:solidFill>
          <a:ln w="9360">
            <a:solidFill>
              <a:srgbClr val="4f81bd"/>
            </a:solidFill>
            <a:round/>
          </a:ln>
        </p:spPr>
        <p:txBody>
          <a:bodyPr anchor="ctr" bIns="76320" lIns="728640" rIns="76320" tIns="76320"/>
          <a:p>
            <a:pPr algn="ctr">
              <a:lnSpc>
                <a:spcPct val="90000"/>
              </a:lnSpc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Консультации</a:t>
            </a:r>
            <a:endParaRPr/>
          </a:p>
        </p:txBody>
      </p:sp>
      <p:sp>
        <p:nvSpPr>
          <p:cNvPr id="212" name="CustomShape 4"/>
          <p:cNvSpPr/>
          <p:nvPr/>
        </p:nvSpPr>
        <p:spPr>
          <a:xfrm>
            <a:off x="2183760" y="3391560"/>
            <a:ext cx="1901160" cy="1706400"/>
          </a:xfrm>
          <a:prstGeom prst="rect">
            <a:avLst/>
          </a:prstGeom>
          <a:blipFill>
            <a:blip r:embed="rId2"/>
          </a:blipFill>
          <a:ln w="25560">
            <a:solidFill>
              <a:srgbClr val="ffffff"/>
            </a:solidFill>
            <a:round/>
          </a:ln>
        </p:spPr>
      </p:sp>
      <p:sp>
        <p:nvSpPr>
          <p:cNvPr id="213" name="CustomShape 5"/>
          <p:cNvSpPr/>
          <p:nvPr/>
        </p:nvSpPr>
        <p:spPr>
          <a:xfrm>
            <a:off x="5306400" y="4890960"/>
            <a:ext cx="3441600" cy="590400"/>
          </a:xfrm>
          <a:prstGeom prst="rect">
            <a:avLst/>
          </a:prstGeom>
          <a:solidFill>
            <a:srgbClr val="ffffff"/>
          </a:solidFill>
          <a:ln w="9360">
            <a:solidFill>
              <a:srgbClr val="4f81bd"/>
            </a:solidFill>
            <a:round/>
          </a:ln>
        </p:spPr>
        <p:txBody>
          <a:bodyPr anchor="ctr" bIns="76320" lIns="728640" rIns="76320" tIns="76320"/>
          <a:p>
            <a:pPr algn="ctr">
              <a:lnSpc>
                <a:spcPct val="90000"/>
              </a:lnSpc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Самостоятельная работа</a:t>
            </a:r>
            <a:endParaRPr/>
          </a:p>
        </p:txBody>
      </p:sp>
      <p:sp>
        <p:nvSpPr>
          <p:cNvPr id="214" name="CustomShape 6"/>
          <p:cNvSpPr/>
          <p:nvPr/>
        </p:nvSpPr>
        <p:spPr>
          <a:xfrm>
            <a:off x="3791880" y="4598640"/>
            <a:ext cx="1322640" cy="1269720"/>
          </a:xfrm>
          <a:prstGeom prst="rect">
            <a:avLst/>
          </a:prstGeom>
          <a:blipFill>
            <a:blip r:embed="rId3"/>
          </a:blipFill>
          <a:ln w="25560">
            <a:solidFill>
              <a:srgbClr val="ffffff"/>
            </a:solidFill>
            <a:round/>
          </a:ln>
        </p:spPr>
      </p:sp>
      <p:sp>
        <p:nvSpPr>
          <p:cNvPr id="215" name="TextShape 7"/>
          <p:cNvSpPr txBox="1"/>
          <p:nvPr/>
        </p:nvSpPr>
        <p:spPr>
          <a:xfrm>
            <a:off x="507960" y="609480"/>
            <a:ext cx="7952040" cy="7423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ru-RU" sz="4400">
                <a:solidFill>
                  <a:srgbClr val="953735"/>
                </a:solidFill>
                <a:latin typeface="Calibri"/>
              </a:rPr>
              <a:t>Подготовка к ГИА по химии</a:t>
            </a:r>
            <a:endParaRPr/>
          </a:p>
        </p:txBody>
      </p:sp>
      <p:sp>
        <p:nvSpPr>
          <p:cNvPr id="216" name="TextShape 8"/>
          <p:cNvSpPr txBox="1"/>
          <p:nvPr/>
        </p:nvSpPr>
        <p:spPr>
          <a:xfrm>
            <a:off x="611640" y="1340640"/>
            <a:ext cx="3816000" cy="5760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0000"/>
                </a:solidFill>
                <a:latin typeface="Calibri"/>
              </a:rPr>
              <a:t>Внеурочная деятельность</a:t>
            </a:r>
            <a:endParaRPr/>
          </a:p>
        </p:txBody>
      </p:sp>
      <p:pic>
        <p:nvPicPr>
          <p:cNvPr descr="" id="217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827640" y="4221000"/>
            <a:ext cx="1490760" cy="190584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18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6876360" y="1005120"/>
            <a:ext cx="2107800" cy="2777400"/>
          </a:xfrm>
          <a:prstGeom prst="rect">
            <a:avLst/>
          </a:prstGeom>
        </p:spPr>
      </p:pic>
      <p:sp>
        <p:nvSpPr>
          <p:cNvPr id="219" name="TextShape 1"/>
          <p:cNvSpPr txBox="1"/>
          <p:nvPr/>
        </p:nvSpPr>
        <p:spPr>
          <a:xfrm>
            <a:off x="558720" y="410040"/>
            <a:ext cx="8240040" cy="9910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953735"/>
                </a:solidFill>
                <a:latin typeface="Calibri"/>
              </a:rPr>
              <a:t>Информационная поддержка подготовки</a:t>
            </a:r>
            <a:endParaRPr/>
          </a:p>
        </p:txBody>
      </p:sp>
      <p:pic>
        <p:nvPicPr>
          <p:cNvPr descr="" id="220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220200" y="1798560"/>
            <a:ext cx="685080" cy="847440"/>
          </a:xfrm>
          <a:prstGeom prst="rect">
            <a:avLst/>
          </a:prstGeom>
          <a:ln>
            <a:solidFill>
              <a:srgbClr val="632523"/>
            </a:solidFill>
          </a:ln>
        </p:spPr>
      </p:pic>
      <p:sp>
        <p:nvSpPr>
          <p:cNvPr id="221" name="CustomShape 2"/>
          <p:cNvSpPr/>
          <p:nvPr/>
        </p:nvSpPr>
        <p:spPr>
          <a:xfrm>
            <a:off x="4066560" y="2024640"/>
            <a:ext cx="198864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Calibri"/>
              </a:rPr>
              <a:t>http://www.fipi.ru</a:t>
            </a:r>
            <a:endParaRPr/>
          </a:p>
        </p:txBody>
      </p:sp>
      <p:pic>
        <p:nvPicPr>
          <p:cNvPr descr="" id="222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660360" y="3129840"/>
            <a:ext cx="2185920" cy="3039840"/>
          </a:xfrm>
          <a:prstGeom prst="rect">
            <a:avLst/>
          </a:prstGeom>
        </p:spPr>
      </p:pic>
      <p:pic>
        <p:nvPicPr>
          <p:cNvPr descr="" id="223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67640" y="1401480"/>
            <a:ext cx="2136240" cy="2848320"/>
          </a:xfrm>
          <a:prstGeom prst="rect">
            <a:avLst/>
          </a:prstGeom>
        </p:spPr>
      </p:pic>
      <p:pic>
        <p:nvPicPr>
          <p:cNvPr descr="" id="224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755640" y="3236760"/>
            <a:ext cx="2239920" cy="3093480"/>
          </a:xfrm>
          <a:prstGeom prst="rect">
            <a:avLst/>
          </a:prstGeom>
        </p:spPr>
      </p:pic>
      <p:pic>
        <p:nvPicPr>
          <p:cNvPr descr="" id="225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5060880" y="3295080"/>
            <a:ext cx="2271240" cy="3062520"/>
          </a:xfrm>
          <a:prstGeom prst="rect">
            <a:avLst/>
          </a:prstGeom>
        </p:spPr>
      </p:pic>
      <p:pic>
        <p:nvPicPr>
          <p:cNvPr descr="" id="226" name="Рисунок 9"/>
          <p:cNvPicPr/>
          <p:nvPr/>
        </p:nvPicPr>
        <p:blipFill>
          <a:blip r:embed="rId7"/>
          <a:stretch>
            <a:fillRect/>
          </a:stretch>
        </p:blipFill>
        <p:spPr>
          <a:xfrm>
            <a:off x="2811960" y="3087720"/>
            <a:ext cx="2511720" cy="347724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467640" y="40464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600">
                <a:solidFill>
                  <a:srgbClr val="953735"/>
                </a:solidFill>
                <a:latin typeface="Calibri"/>
              </a:rPr>
              <a:t>Этапы подготовки обучающихся к ГИА по химии:</a:t>
            </a:r>
            <a:endParaRPr/>
          </a:p>
        </p:txBody>
      </p:sp>
      <p:sp>
        <p:nvSpPr>
          <p:cNvPr id="228" name="TextShape 2"/>
          <p:cNvSpPr txBox="1"/>
          <p:nvPr/>
        </p:nvSpPr>
        <p:spPr>
          <a:xfrm>
            <a:off x="457200" y="1556640"/>
            <a:ext cx="8229240" cy="49683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овладение предметным материалом через формирование познавательного интереса у обучающихся;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обобщение и систематизация знаний по основным темам;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применение знаний на практике в ходе решения тестовых заданий: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отработка технологии выполнения заданий базового уровня;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отработка технологии выполнения заданий углубленного и повышенного уровня;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психологическая подготовка школьников к ГИА;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мониторинг и диагностика результативности подготовки к ГИА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600">
                <a:solidFill>
                  <a:srgbClr val="000000"/>
                </a:solidFill>
                <a:latin typeface="Calibri"/>
              </a:rPr>
              <a:t>Мониторинг и диагностика результативности подготовки к ГИА</a:t>
            </a:r>
            <a:endParaRPr/>
          </a:p>
        </p:txBody>
      </p:sp>
      <p:sp>
        <p:nvSpPr>
          <p:cNvPr id="230" name="TextShape 2"/>
          <p:cNvSpPr txBox="1"/>
          <p:nvPr/>
        </p:nvSpPr>
        <p:spPr>
          <a:xfrm>
            <a:off x="457200" y="2493000"/>
            <a:ext cx="8229240" cy="36327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Calibri"/>
              </a:rPr>
              <a:t>Цель: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Оценка уровня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>
                <a:solidFill>
                  <a:srgbClr val="000000"/>
                </a:solidFill>
                <a:latin typeface="Calibri"/>
              </a:rPr>
              <a:t>подготовки обучающихся 11-х классов по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химии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1" name="CustomShape 3"/>
          <p:cNvSpPr/>
          <p:nvPr/>
        </p:nvSpPr>
        <p:spPr>
          <a:xfrm>
            <a:off x="899640" y="1628640"/>
            <a:ext cx="7560360" cy="577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Calibri"/>
              </a:rPr>
              <a:t>Тренировочный ЕГЭ по химии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" name="Table 1"/>
          <p:cNvGraphicFramePr/>
          <p:nvPr/>
        </p:nvGraphicFramePr>
        <p:xfrm>
          <a:off x="395640" y="2205000"/>
          <a:ext cx="8352720" cy="3252600"/>
        </p:xfrm>
        <a:graphic>
          <a:graphicData uri="http://schemas.openxmlformats.org/drawingml/2006/table">
            <a:tbl>
              <a:tblPr/>
              <a:tblGrid>
                <a:gridCol w="888840"/>
                <a:gridCol w="1014480"/>
                <a:gridCol w="1014480"/>
                <a:gridCol w="1014480"/>
                <a:gridCol w="1738800"/>
                <a:gridCol w="2681640"/>
              </a:tblGrid>
              <a:tr h="993960"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>
                          <a:solidFill>
                            <a:srgbClr val="000000"/>
                          </a:solidFill>
                          <a:latin typeface="Calibri"/>
                        </a:rPr>
                        <a:t>Часть работы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>
                          <a:solidFill>
                            <a:srgbClr val="000000"/>
                          </a:solidFill>
                          <a:latin typeface="Calibri"/>
                        </a:rPr>
                        <a:t>Уровень заданий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>
                          <a:solidFill>
                            <a:srgbClr val="000000"/>
                          </a:solidFill>
                          <a:latin typeface="Calibri"/>
                        </a:rPr>
                        <a:t>Число заданий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>
                          <a:solidFill>
                            <a:srgbClr val="000000"/>
                          </a:solidFill>
                          <a:latin typeface="Calibri"/>
                        </a:rPr>
                        <a:t>№ </a:t>
                      </a:r>
                      <a:r>
                        <a:rPr b="1" lang="ru-RU" sz="1600">
                          <a:solidFill>
                            <a:srgbClr val="000000"/>
                          </a:solidFill>
                          <a:latin typeface="Calibri"/>
                        </a:rPr>
                        <a:t>заданий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Максимальный первичный балл за выполнение заданий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>
                          <a:solidFill>
                            <a:srgbClr val="000000"/>
                          </a:solidFill>
                          <a:latin typeface="Calibri"/>
                        </a:rPr>
                        <a:t>Тип заданий</a:t>
                      </a:r>
                      <a:endParaRPr/>
                    </a:p>
                  </a:txBody>
                  <a:tcPr/>
                </a:tc>
              </a:tr>
              <a:tr h="903240"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Часть 1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</a:rPr>
                        <a:t>Базовый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</a:rPr>
                        <a:t>1-7, 10-15, 18-21, 26-29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С выбором ответа, с кратким ответом (3: 27-29)</a:t>
                      </a:r>
                      <a:endParaRPr/>
                    </a:p>
                  </a:txBody>
                  <a:tcPr/>
                </a:tc>
              </a:tr>
              <a:tr h="451800"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Часть 1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</a:rPr>
                        <a:t>Повышенный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</a:rPr>
                        <a:t>8, 9, 16, 17, 22-25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С выбором ответа </a:t>
                      </a:r>
                      <a:endParaRPr/>
                    </a:p>
                  </a:txBody>
                  <a:tcPr/>
                </a:tc>
              </a:tr>
              <a:tr h="497160"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Часть 2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</a:rPr>
                        <a:t>Высокий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</a:rPr>
                        <a:t>30-35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Задания с развернутым ответом</a:t>
                      </a:r>
                      <a:endParaRPr/>
                    </a:p>
                  </a:txBody>
                  <a:tcPr/>
                </a:tc>
              </a:tr>
              <a:tr h="337320"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Все типы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3" name="TextShape 2"/>
          <p:cNvSpPr txBox="1"/>
          <p:nvPr/>
        </p:nvSpPr>
        <p:spPr>
          <a:xfrm>
            <a:off x="2716560" y="222480"/>
            <a:ext cx="4021560" cy="1236600"/>
          </a:xfrm>
          <a:prstGeom prst="rect">
            <a:avLst/>
          </a:prstGeom>
        </p:spPr>
        <p:txBody>
          <a:bodyPr anchor="ctr" wrap="none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Calibri"/>
                <a:ea typeface="Times New Roman"/>
              </a:rPr>
              <a:t>Содержание работы</a:t>
            </a:r>
            <a:r>
              <a:rPr b="1" i="1" lang="ru-RU" sz="3200">
                <a:solidFill>
                  <a:srgbClr val="000000"/>
                </a:solidFill>
                <a:latin typeface="Calibri"/>
                <a:ea typeface="Times New Roman"/>
              </a:rPr>
              <a:t>  </a:t>
            </a:r>
            <a:endParaRPr/>
          </a:p>
        </p:txBody>
      </p:sp>
      <p:sp>
        <p:nvSpPr>
          <p:cNvPr id="234" name="CustomShape 3"/>
          <p:cNvSpPr/>
          <p:nvPr/>
        </p:nvSpPr>
        <p:spPr>
          <a:xfrm>
            <a:off x="1255680" y="1323360"/>
            <a:ext cx="6942960" cy="518760"/>
          </a:xfrm>
          <a:prstGeom prst="rect">
            <a:avLst/>
          </a:prstGeom>
        </p:spPr>
        <p:txBody>
          <a:bodyPr anchor="ctr" wrap="none"/>
          <a:p>
            <a:pPr>
              <a:lnSpc>
                <a:spcPct val="100000"/>
              </a:lnSpc>
            </a:pPr>
            <a:r>
              <a:rPr b="1" lang="ru-RU" sz="2800">
                <a:solidFill>
                  <a:srgbClr val="000000"/>
                </a:solidFill>
                <a:latin typeface="Calibri"/>
                <a:ea typeface="Times New Roman"/>
              </a:rPr>
              <a:t>Распределение заданий по частям работы</a:t>
            </a:r>
            <a:r>
              <a:rPr b="1" i="1" lang="ru-RU" sz="2800">
                <a:solidFill>
                  <a:srgbClr val="000000"/>
                </a:solidFill>
                <a:latin typeface="Calibri"/>
                <a:ea typeface="Times New Roman"/>
              </a:rPr>
              <a:t>  </a:t>
            </a:r>
            <a:endParaRPr/>
          </a:p>
        </p:txBody>
      </p:sp>
      <p:sp>
        <p:nvSpPr>
          <p:cNvPr id="235" name="CustomShape 4"/>
          <p:cNvSpPr/>
          <p:nvPr/>
        </p:nvSpPr>
        <p:spPr>
          <a:xfrm>
            <a:off x="719640" y="5441760"/>
            <a:ext cx="7776360" cy="10486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Calibri"/>
              </a:rPr>
              <a:t>Минимальный пороговый балл – 13 (первичные)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ff0000"/>
                </a:solidFill>
                <a:latin typeface="Calibri"/>
              </a:rPr>
              <a:t>Шкала перевода баллов ЕГЭ:</a:t>
            </a:r>
            <a:r>
              <a:rPr b="1" lang="ru-RU">
                <a:solidFill>
                  <a:srgbClr val="000000"/>
                </a:solidFill>
                <a:latin typeface="Calibri"/>
              </a:rPr>
              <a:t> http://4ege.ru/novosti-ege/4023-shkala-perevoda-ballov-ege.html  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