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3" r:id="rId3"/>
    <p:sldId id="264" r:id="rId4"/>
    <p:sldId id="267" r:id="rId5"/>
    <p:sldId id="272" r:id="rId6"/>
    <p:sldId id="273" r:id="rId7"/>
    <p:sldId id="274" r:id="rId8"/>
    <p:sldId id="268" r:id="rId9"/>
    <p:sldId id="275" r:id="rId10"/>
    <p:sldId id="276" r:id="rId11"/>
    <p:sldId id="277" r:id="rId12"/>
    <p:sldId id="278" r:id="rId13"/>
    <p:sldId id="280" r:id="rId14"/>
    <p:sldId id="281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9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AAC1E2E-466C-4044-8AF1-3CEF12C4CF67}" type="datetimeFigureOut">
              <a:rPr lang="ru-RU" smtClean="0"/>
              <a:pPr/>
              <a:t>30.10.2016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D3DF6EE-A841-464C-9EDB-E8EE97102F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Подготовка к ГИА 2017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208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№ 7.</a:t>
            </a:r>
            <a:r>
              <a:rPr lang="ru-RU" dirty="0" smtClean="0"/>
              <a:t> Из </a:t>
            </a:r>
            <a:r>
              <a:rPr lang="ru-RU" dirty="0"/>
              <a:t>предложенного перечня выберите два оксида, которые реагируют </a:t>
            </a:r>
            <a:r>
              <a:rPr lang="ru-RU" dirty="0" smtClean="0"/>
              <a:t>с раствором </a:t>
            </a:r>
            <a:r>
              <a:rPr lang="ru-RU" dirty="0"/>
              <a:t>соляной кислоты, но </a:t>
            </a:r>
            <a:r>
              <a:rPr lang="ru-RU" b="1" dirty="0"/>
              <a:t>не реагируют </a:t>
            </a:r>
            <a:r>
              <a:rPr lang="ru-RU" dirty="0"/>
              <a:t>с раствором </a:t>
            </a:r>
            <a:r>
              <a:rPr lang="ru-RU" dirty="0" smtClean="0"/>
              <a:t>гидроксида натрия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1) CO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CuO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MgO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ZnO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3307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№ 8.</a:t>
            </a:r>
            <a:r>
              <a:rPr lang="ru-RU" dirty="0" smtClean="0"/>
              <a:t> В </a:t>
            </a:r>
            <a:r>
              <a:rPr lang="ru-RU" dirty="0"/>
              <a:t>пробирку с раствором соли Х добавили несколько капель </a:t>
            </a:r>
            <a:r>
              <a:rPr lang="ru-RU" dirty="0" smtClean="0"/>
              <a:t>раствора вещества </a:t>
            </a:r>
            <a:r>
              <a:rPr lang="ru-RU" dirty="0"/>
              <a:t>Y. В результате реакции наблюдали выделение бесцветного газа.</a:t>
            </a:r>
          </a:p>
          <a:p>
            <a:pPr marL="0" indent="0">
              <a:buNone/>
            </a:pPr>
            <a:r>
              <a:rPr lang="ru-RU" dirty="0"/>
              <a:t>Из предложенного перечня выберите вещества X и Y, которые </a:t>
            </a:r>
            <a:r>
              <a:rPr lang="ru-RU" dirty="0" smtClean="0"/>
              <a:t>могут вступать </a:t>
            </a:r>
            <a:r>
              <a:rPr lang="ru-RU" dirty="0"/>
              <a:t>в описанную реакцию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1) KOH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HCl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3) Cu(NO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4) K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</a:p>
          <a:p>
            <a:pPr marL="0" indent="0">
              <a:buNone/>
            </a:pPr>
            <a:r>
              <a:rPr lang="en-US" dirty="0"/>
              <a:t>5) Na</a:t>
            </a:r>
            <a:r>
              <a:rPr lang="en-US" baseline="-25000" dirty="0"/>
              <a:t>2</a:t>
            </a:r>
            <a:r>
              <a:rPr lang="en-US" dirty="0"/>
              <a:t>SiO</a:t>
            </a:r>
            <a:r>
              <a:rPr lang="en-US" baseline="-25000" dirty="0"/>
              <a:t>3</a:t>
            </a:r>
            <a:endParaRPr lang="ru-RU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7547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00808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 smtClean="0"/>
              <a:t>№ 9. </a:t>
            </a:r>
            <a:r>
              <a:rPr lang="ru-RU" dirty="0" smtClean="0"/>
              <a:t>Задана </a:t>
            </a:r>
            <a:r>
              <a:rPr lang="ru-RU" dirty="0"/>
              <a:t>следующая схема превращений </a:t>
            </a:r>
            <a:r>
              <a:rPr lang="ru-RU" dirty="0" smtClean="0"/>
              <a:t>веществ: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</a:t>
            </a:r>
            <a:r>
              <a:rPr lang="en-US" dirty="0" smtClean="0"/>
              <a:t>X               </a:t>
            </a:r>
            <a:r>
              <a:rPr lang="ru-RU" dirty="0" smtClean="0"/>
              <a:t> </a:t>
            </a:r>
            <a:r>
              <a:rPr lang="en-US" dirty="0" smtClean="0"/>
              <a:t>Y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ru-RU" dirty="0"/>
              <a:t> </a:t>
            </a:r>
            <a:r>
              <a:rPr lang="ru-RU" dirty="0" smtClean="0"/>
              <a:t>---- </a:t>
            </a: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ru-RU" dirty="0" smtClean="0"/>
              <a:t>----</a:t>
            </a:r>
            <a:r>
              <a:rPr lang="en-US" dirty="0" smtClean="0"/>
              <a:t>KHCO</a:t>
            </a:r>
            <a:r>
              <a:rPr lang="en-US" baseline="-25000" dirty="0" smtClean="0"/>
              <a:t>3</a:t>
            </a:r>
            <a:endParaRPr lang="ru-RU" baseline="-25000" dirty="0"/>
          </a:p>
          <a:p>
            <a:pPr marL="0" indent="0">
              <a:buNone/>
            </a:pPr>
            <a:r>
              <a:rPr lang="ru-RU" dirty="0" smtClean="0"/>
              <a:t>Определите</a:t>
            </a:r>
            <a:r>
              <a:rPr lang="ru-RU" dirty="0"/>
              <a:t>, какие из указанных веществ являются веществами X и Y.</a:t>
            </a:r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KCl</a:t>
            </a:r>
            <a:r>
              <a:rPr lang="en-US" dirty="0"/>
              <a:t> (</a:t>
            </a:r>
            <a:r>
              <a:rPr lang="ru-RU" dirty="0"/>
              <a:t>р-р)</a:t>
            </a:r>
          </a:p>
          <a:p>
            <a:pPr marL="0" indent="0">
              <a:buNone/>
            </a:pPr>
            <a:r>
              <a:rPr lang="en-US" dirty="0"/>
              <a:t>2) K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marL="0" indent="0">
              <a:buNone/>
            </a:pPr>
            <a:r>
              <a:rPr lang="en-US" dirty="0"/>
              <a:t>3) H</a:t>
            </a:r>
            <a:r>
              <a:rPr lang="en-US" baseline="-25000" dirty="0"/>
              <a:t>2</a:t>
            </a:r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HCl</a:t>
            </a:r>
            <a:r>
              <a:rPr lang="en-US" dirty="0"/>
              <a:t> (</a:t>
            </a:r>
            <a:r>
              <a:rPr lang="ru-RU" dirty="0"/>
              <a:t>избыток)</a:t>
            </a:r>
          </a:p>
          <a:p>
            <a:pPr marL="0" indent="0">
              <a:buNone/>
            </a:pPr>
            <a:r>
              <a:rPr lang="en-US" dirty="0"/>
              <a:t>5) CO</a:t>
            </a:r>
            <a:r>
              <a:rPr lang="en-US" baseline="-25000" dirty="0"/>
              <a:t>2</a:t>
            </a:r>
            <a:r>
              <a:rPr lang="en-US" dirty="0"/>
              <a:t> (</a:t>
            </a:r>
            <a:r>
              <a:rPr lang="ru-RU" dirty="0"/>
              <a:t>р-р)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6358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b="1" dirty="0" smtClean="0"/>
              <a:t>№ 5.</a:t>
            </a:r>
            <a:r>
              <a:rPr lang="ru-RU" sz="2800" dirty="0" smtClean="0"/>
              <a:t> Вещества</a:t>
            </a:r>
            <a:r>
              <a:rPr lang="ru-RU" sz="2800" dirty="0"/>
              <a:t>, формулы которых – </a:t>
            </a:r>
            <a:r>
              <a:rPr lang="ru-RU" sz="2800" dirty="0" err="1"/>
              <a:t>ZnO</a:t>
            </a:r>
            <a:r>
              <a:rPr lang="ru-RU" sz="2800" dirty="0"/>
              <a:t> и Na</a:t>
            </a:r>
            <a:r>
              <a:rPr lang="ru-RU" sz="2800" baseline="-25000" dirty="0"/>
              <a:t>2</a:t>
            </a:r>
            <a:r>
              <a:rPr lang="ru-RU" sz="2800" dirty="0"/>
              <a:t>SO</a:t>
            </a:r>
            <a:r>
              <a:rPr lang="ru-RU" sz="2800" baseline="-25000" dirty="0"/>
              <a:t>4</a:t>
            </a:r>
            <a:r>
              <a:rPr lang="ru-RU" sz="2800" dirty="0"/>
              <a:t>, являются </a:t>
            </a:r>
            <a:r>
              <a:rPr lang="ru-RU" sz="2800" dirty="0" smtClean="0"/>
              <a:t>соответственно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1) </a:t>
            </a:r>
            <a:r>
              <a:rPr lang="ru-RU" sz="2800" dirty="0" err="1"/>
              <a:t>оснόвным</a:t>
            </a:r>
            <a:r>
              <a:rPr lang="ru-RU" sz="2800" dirty="0"/>
              <a:t> оксидом и кислотой</a:t>
            </a:r>
          </a:p>
          <a:p>
            <a:pPr marL="0" indent="0">
              <a:buNone/>
            </a:pPr>
            <a:r>
              <a:rPr lang="ru-RU" sz="2800" dirty="0"/>
              <a:t>2) амфотерным гидроксидом и солью</a:t>
            </a:r>
          </a:p>
          <a:p>
            <a:pPr marL="0" indent="0">
              <a:buNone/>
            </a:pPr>
            <a:r>
              <a:rPr lang="ru-RU" sz="2800" dirty="0"/>
              <a:t>3) амфотерным оксидом и солью</a:t>
            </a:r>
          </a:p>
          <a:p>
            <a:pPr marL="0" indent="0">
              <a:buNone/>
            </a:pPr>
            <a:r>
              <a:rPr lang="ru-RU" sz="2800" dirty="0"/>
              <a:t>4) </a:t>
            </a:r>
            <a:r>
              <a:rPr lang="ru-RU" sz="2800" dirty="0" err="1"/>
              <a:t>оснόвным</a:t>
            </a:r>
            <a:r>
              <a:rPr lang="ru-RU" sz="2800" dirty="0"/>
              <a:t> оксидом и основанием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ОГЭ базовый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576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№ 10. </a:t>
            </a:r>
            <a:r>
              <a:rPr lang="ru-RU" sz="2800" dirty="0" smtClean="0"/>
              <a:t>Оксид </a:t>
            </a:r>
            <a:r>
              <a:rPr lang="ru-RU" sz="2800" dirty="0"/>
              <a:t>цинка реагирует с каждым из двух веществ</a:t>
            </a:r>
            <a:r>
              <a:rPr lang="ru-RU" sz="2800" dirty="0" smtClean="0"/>
              <a:t>: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en-US" sz="2800" dirty="0"/>
              <a:t>1) Na</a:t>
            </a:r>
            <a:r>
              <a:rPr lang="en-US" sz="2800" baseline="-25000" dirty="0"/>
              <a:t>2</a:t>
            </a:r>
            <a:r>
              <a:rPr lang="en-US" sz="2800" dirty="0"/>
              <a:t>O </a:t>
            </a:r>
            <a:r>
              <a:rPr lang="ru-RU" sz="2800" dirty="0"/>
              <a:t>и </a:t>
            </a:r>
            <a:r>
              <a:rPr lang="en-US" sz="2800" dirty="0"/>
              <a:t>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</a:p>
          <a:p>
            <a:pPr marL="0" indent="0">
              <a:buNone/>
            </a:pPr>
            <a:r>
              <a:rPr lang="en-US" sz="2800" dirty="0"/>
              <a:t>2) SiO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/>
              <a:t>Ag</a:t>
            </a:r>
          </a:p>
          <a:p>
            <a:pPr marL="0" indent="0">
              <a:buNone/>
            </a:pPr>
            <a:r>
              <a:rPr lang="en-US" sz="2800" dirty="0"/>
              <a:t>3) </a:t>
            </a:r>
            <a:r>
              <a:rPr lang="en-US" sz="2800" dirty="0" err="1"/>
              <a:t>NaOH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 err="1"/>
              <a:t>HCl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4) HNO</a:t>
            </a:r>
            <a:r>
              <a:rPr lang="en-US" sz="2800" baseline="-25000" dirty="0"/>
              <a:t>3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/>
              <a:t>O</a:t>
            </a:r>
            <a:r>
              <a:rPr lang="en-US" sz="2800" baseline="-25000" dirty="0"/>
              <a:t>2</a:t>
            </a:r>
            <a:endParaRPr lang="ru-RU" sz="28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01102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№ 11. </a:t>
            </a:r>
            <a:r>
              <a:rPr lang="ru-RU" sz="2800" dirty="0"/>
              <a:t>В реакцию с соляной кислотой </a:t>
            </a:r>
            <a:r>
              <a:rPr lang="ru-RU" sz="2800" dirty="0" smtClean="0"/>
              <a:t>вступает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1) нитрат серебра</a:t>
            </a:r>
          </a:p>
          <a:p>
            <a:pPr marL="0" indent="0">
              <a:buNone/>
            </a:pPr>
            <a:r>
              <a:rPr lang="ru-RU" sz="2800" dirty="0"/>
              <a:t>2) нитрат бария</a:t>
            </a:r>
          </a:p>
          <a:p>
            <a:pPr marL="0" indent="0">
              <a:buNone/>
            </a:pPr>
            <a:r>
              <a:rPr lang="ru-RU" sz="2800" dirty="0"/>
              <a:t>3) серебро</a:t>
            </a:r>
          </a:p>
          <a:p>
            <a:pPr marL="0" indent="0">
              <a:buNone/>
            </a:pPr>
            <a:r>
              <a:rPr lang="ru-RU" sz="2800" dirty="0"/>
              <a:t>4) оксид кремния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59477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408333" cy="34506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№ 12</a:t>
            </a:r>
            <a:r>
              <a:rPr lang="ru-RU" sz="2800" b="1" dirty="0" smtClean="0"/>
              <a:t>. </a:t>
            </a:r>
            <a:r>
              <a:rPr lang="ru-RU" sz="2800" dirty="0"/>
              <a:t>Среди веществ: </a:t>
            </a:r>
            <a:r>
              <a:rPr lang="ru-RU" sz="2800" dirty="0" err="1"/>
              <a:t>NaCl</a:t>
            </a:r>
            <a:r>
              <a:rPr lang="ru-RU" sz="2800" dirty="0"/>
              <a:t>, Na</a:t>
            </a:r>
            <a:r>
              <a:rPr lang="ru-RU" sz="2800" baseline="-25000" dirty="0"/>
              <a:t>2</a:t>
            </a:r>
            <a:r>
              <a:rPr lang="ru-RU" sz="2800" dirty="0"/>
              <a:t>S, Na</a:t>
            </a:r>
            <a:r>
              <a:rPr lang="ru-RU" sz="2800" baseline="-25000" dirty="0"/>
              <a:t>2</a:t>
            </a:r>
            <a:r>
              <a:rPr lang="ru-RU" sz="2800" dirty="0"/>
              <a:t>SO</a:t>
            </a:r>
            <a:r>
              <a:rPr lang="ru-RU" sz="2800" baseline="-25000" dirty="0"/>
              <a:t>4</a:t>
            </a:r>
            <a:r>
              <a:rPr lang="ru-RU" sz="2800" dirty="0"/>
              <a:t> – в реакцию с раствором </a:t>
            </a:r>
            <a:r>
              <a:rPr lang="ru-RU" sz="2800" dirty="0" err="1" smtClean="0"/>
              <a:t>Cu</a:t>
            </a:r>
            <a:r>
              <a:rPr lang="ru-RU" sz="2800" dirty="0" smtClean="0"/>
              <a:t>(NO</a:t>
            </a:r>
            <a:r>
              <a:rPr lang="ru-RU" sz="2800" baseline="-25000" dirty="0" smtClean="0"/>
              <a:t>3</a:t>
            </a:r>
            <a:r>
              <a:rPr lang="ru-RU" sz="2800" dirty="0" smtClean="0"/>
              <a:t>)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 вступает</a:t>
            </a:r>
            <a:r>
              <a:rPr lang="ru-RU" sz="2800" dirty="0"/>
              <a:t>(-ют</a:t>
            </a:r>
            <a:r>
              <a:rPr lang="ru-RU" sz="2800" dirty="0" smtClean="0"/>
              <a:t>)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1) только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</a:t>
            </a:r>
          </a:p>
          <a:p>
            <a:pPr marL="0" indent="0">
              <a:buNone/>
            </a:pPr>
            <a:r>
              <a:rPr lang="en-US" sz="2800" dirty="0"/>
              <a:t>2) </a:t>
            </a:r>
            <a:r>
              <a:rPr lang="en-US" sz="2800" dirty="0" err="1"/>
              <a:t>NaCl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</a:t>
            </a:r>
          </a:p>
          <a:p>
            <a:pPr marL="0" indent="0">
              <a:buNone/>
            </a:pPr>
            <a:r>
              <a:rPr lang="en-US" sz="2800" dirty="0"/>
              <a:t>3) Na</a:t>
            </a:r>
            <a:r>
              <a:rPr lang="en-US" sz="2800" baseline="-25000" dirty="0"/>
              <a:t>2</a:t>
            </a:r>
            <a:r>
              <a:rPr lang="en-US" sz="2800" dirty="0"/>
              <a:t>S </a:t>
            </a:r>
            <a:r>
              <a:rPr lang="ru-RU" sz="2800" dirty="0"/>
              <a:t>и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</a:p>
          <a:p>
            <a:pPr marL="0" indent="0">
              <a:buNone/>
            </a:pPr>
            <a:r>
              <a:rPr lang="en-US" sz="2800" dirty="0"/>
              <a:t>4) </a:t>
            </a:r>
            <a:r>
              <a:rPr lang="en-US" sz="2800" dirty="0" err="1"/>
              <a:t>NaCl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endParaRPr lang="ru-RU" sz="28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2877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/>
              <a:t>№ 11. </a:t>
            </a:r>
            <a:r>
              <a:rPr lang="ru-RU" sz="1800" dirty="0" smtClean="0"/>
              <a:t>Установите </a:t>
            </a:r>
            <a:r>
              <a:rPr lang="ru-RU" sz="1800" dirty="0"/>
              <a:t>соответствие между формулой вещества и реагентами, с </a:t>
            </a:r>
            <a:r>
              <a:rPr lang="ru-RU" sz="1800" dirty="0" smtClean="0"/>
              <a:t>каждым из </a:t>
            </a:r>
            <a:r>
              <a:rPr lang="ru-RU" sz="1800" dirty="0"/>
              <a:t>которых это вещество может </a:t>
            </a:r>
            <a:r>
              <a:rPr lang="ru-RU" sz="1800" dirty="0" smtClean="0"/>
              <a:t>взаимодействовать</a:t>
            </a:r>
            <a:endParaRPr lang="ru-RU" sz="1800" dirty="0"/>
          </a:p>
          <a:p>
            <a:pPr marL="0" indent="0">
              <a:buNone/>
            </a:pPr>
            <a:r>
              <a:rPr lang="ru-RU" sz="1800" dirty="0"/>
              <a:t>ФОРМУЛА ВЕЩЕСТВА РЕАГЕНТЫ</a:t>
            </a:r>
          </a:p>
          <a:p>
            <a:pPr marL="0" indent="0">
              <a:buNone/>
            </a:pPr>
            <a:r>
              <a:rPr lang="ru-RU" sz="1800" dirty="0"/>
              <a:t>А) </a:t>
            </a:r>
            <a:r>
              <a:rPr lang="en-US" sz="1800" dirty="0"/>
              <a:t>S</a:t>
            </a:r>
          </a:p>
          <a:p>
            <a:pPr marL="0" indent="0">
              <a:buNone/>
            </a:pPr>
            <a:r>
              <a:rPr lang="ru-RU" sz="1800" dirty="0"/>
              <a:t>Б) </a:t>
            </a:r>
            <a:r>
              <a:rPr lang="en-US" sz="1800" dirty="0"/>
              <a:t>SO</a:t>
            </a:r>
            <a:r>
              <a:rPr lang="en-US" sz="1800" baseline="-25000" dirty="0"/>
              <a:t>3</a:t>
            </a:r>
          </a:p>
          <a:p>
            <a:pPr marL="0" indent="0">
              <a:buNone/>
            </a:pPr>
            <a:r>
              <a:rPr lang="ru-RU" sz="1800" dirty="0"/>
              <a:t>В) </a:t>
            </a:r>
            <a:r>
              <a:rPr lang="en-US" sz="1800" dirty="0"/>
              <a:t>Zn(OH)</a:t>
            </a:r>
            <a:r>
              <a:rPr lang="en-US" sz="1800" baseline="-25000" dirty="0"/>
              <a:t>2</a:t>
            </a:r>
          </a:p>
          <a:p>
            <a:pPr marL="0" indent="0">
              <a:buNone/>
            </a:pPr>
            <a:r>
              <a:rPr lang="ru-RU" sz="1800" dirty="0"/>
              <a:t>Г) </a:t>
            </a:r>
            <a:r>
              <a:rPr lang="en-US" sz="1800" dirty="0"/>
              <a:t>ZnBr</a:t>
            </a:r>
            <a:r>
              <a:rPr lang="en-US" sz="1800" baseline="-25000" dirty="0"/>
              <a:t>2</a:t>
            </a:r>
            <a:r>
              <a:rPr lang="en-US" sz="1800" dirty="0"/>
              <a:t> (</a:t>
            </a:r>
            <a:r>
              <a:rPr lang="ru-RU" sz="1800" dirty="0"/>
              <a:t>р-р</a:t>
            </a:r>
            <a:r>
              <a:rPr lang="ru-RU" sz="1800" dirty="0" smtClean="0"/>
              <a:t>)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РЕАГЕНТЫ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1) AgNO</a:t>
            </a:r>
            <a:r>
              <a:rPr lang="en-US" sz="1800" baseline="-25000" dirty="0"/>
              <a:t>3</a:t>
            </a:r>
            <a:r>
              <a:rPr lang="en-US" sz="1800" dirty="0"/>
              <a:t>, Na</a:t>
            </a:r>
            <a:r>
              <a:rPr lang="en-US" sz="1800" baseline="-25000" dirty="0"/>
              <a:t>3</a:t>
            </a:r>
            <a:r>
              <a:rPr lang="en-US" sz="1800" dirty="0"/>
              <a:t>PO</a:t>
            </a:r>
            <a:r>
              <a:rPr lang="en-US" sz="1800" baseline="-25000" dirty="0"/>
              <a:t>4</a:t>
            </a:r>
            <a:r>
              <a:rPr lang="en-US" sz="1800" dirty="0"/>
              <a:t>, Cl</a:t>
            </a:r>
            <a:r>
              <a:rPr lang="en-US" sz="1800" baseline="-25000" dirty="0"/>
              <a:t>2</a:t>
            </a:r>
          </a:p>
          <a:p>
            <a:pPr marL="0" indent="0">
              <a:buNone/>
            </a:pPr>
            <a:r>
              <a:rPr lang="en-US" sz="1800" dirty="0"/>
              <a:t>2) </a:t>
            </a:r>
            <a:r>
              <a:rPr lang="en-US" sz="1800" dirty="0" err="1"/>
              <a:t>BaO</a:t>
            </a:r>
            <a:r>
              <a:rPr lang="en-US" sz="1800" dirty="0"/>
              <a:t>, H</a:t>
            </a:r>
            <a:r>
              <a:rPr lang="en-US" sz="1800" baseline="-25000" dirty="0"/>
              <a:t>2</a:t>
            </a:r>
            <a:r>
              <a:rPr lang="en-US" sz="1800" dirty="0"/>
              <a:t>O, KOH</a:t>
            </a:r>
          </a:p>
          <a:p>
            <a:pPr marL="0" indent="0">
              <a:buNone/>
            </a:pPr>
            <a:r>
              <a:rPr lang="en-US" sz="1800" dirty="0"/>
              <a:t>3) H</a:t>
            </a:r>
            <a:r>
              <a:rPr lang="en-US" sz="1800" baseline="-25000" dirty="0"/>
              <a:t>2</a:t>
            </a:r>
            <a:r>
              <a:rPr lang="en-US" sz="1800" dirty="0"/>
              <a:t>, Cl</a:t>
            </a:r>
            <a:r>
              <a:rPr lang="en-US" sz="1800" baseline="-25000" dirty="0"/>
              <a:t>2</a:t>
            </a:r>
            <a:r>
              <a:rPr lang="en-US" sz="1800" dirty="0"/>
              <a:t>, O</a:t>
            </a:r>
            <a:r>
              <a:rPr lang="en-US" sz="1800" baseline="-25000" dirty="0"/>
              <a:t>2</a:t>
            </a:r>
          </a:p>
          <a:p>
            <a:pPr marL="0" indent="0">
              <a:buNone/>
            </a:pPr>
            <a:r>
              <a:rPr lang="en-US" sz="1800" dirty="0"/>
              <a:t>4) </a:t>
            </a:r>
            <a:r>
              <a:rPr lang="en-US" sz="1800" dirty="0" err="1"/>
              <a:t>HBr</a:t>
            </a:r>
            <a:r>
              <a:rPr lang="en-US" sz="1800" dirty="0"/>
              <a:t>, </a:t>
            </a:r>
            <a:r>
              <a:rPr lang="en-US" sz="1800" dirty="0" err="1"/>
              <a:t>LiOH</a:t>
            </a:r>
            <a:r>
              <a:rPr lang="en-US" sz="1800" dirty="0"/>
              <a:t>, CH</a:t>
            </a:r>
            <a:r>
              <a:rPr lang="en-US" sz="1800" baseline="-25000" dirty="0"/>
              <a:t>3</a:t>
            </a:r>
            <a:r>
              <a:rPr lang="en-US" sz="1800" dirty="0"/>
              <a:t>COOH</a:t>
            </a:r>
          </a:p>
          <a:p>
            <a:pPr marL="0" indent="0">
              <a:buNone/>
            </a:pPr>
            <a:r>
              <a:rPr lang="en-US" sz="1800" dirty="0"/>
              <a:t>5 ) H</a:t>
            </a:r>
            <a:r>
              <a:rPr lang="en-US" sz="1800" baseline="-25000" dirty="0"/>
              <a:t>3</a:t>
            </a:r>
            <a:r>
              <a:rPr lang="en-US" sz="1800" dirty="0"/>
              <a:t>PO</a:t>
            </a:r>
            <a:r>
              <a:rPr lang="en-US" sz="1800" baseline="-25000" dirty="0"/>
              <a:t>4</a:t>
            </a:r>
            <a:r>
              <a:rPr lang="en-US" sz="1800" dirty="0"/>
              <a:t>, BaCl</a:t>
            </a:r>
            <a:r>
              <a:rPr lang="en-US" sz="1800" baseline="-25000" dirty="0"/>
              <a:t>2</a:t>
            </a:r>
            <a:r>
              <a:rPr lang="en-US" sz="1800" dirty="0"/>
              <a:t>, </a:t>
            </a:r>
            <a:r>
              <a:rPr lang="en-US" sz="1800" dirty="0" err="1"/>
              <a:t>CuO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ЕГЭ </a:t>
            </a:r>
            <a:r>
              <a:rPr lang="ru-RU" dirty="0"/>
              <a:t>повышенный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23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/>
              <a:t>№ 19. </a:t>
            </a:r>
            <a:r>
              <a:rPr lang="ru-RU" sz="2000" dirty="0" smtClean="0"/>
              <a:t>Установите </a:t>
            </a:r>
            <a:r>
              <a:rPr lang="ru-RU" sz="2000" dirty="0"/>
              <a:t>соответствие между названием вещества и реагентами, </a:t>
            </a:r>
            <a:r>
              <a:rPr lang="ru-RU" sz="2000" dirty="0" smtClean="0"/>
              <a:t>с которыми </a:t>
            </a:r>
            <a:r>
              <a:rPr lang="ru-RU" sz="2000" dirty="0"/>
              <a:t>это вещество может взаимодействовать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НАЗВАНИЕ ВЕЩЕСТВА 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А</a:t>
            </a:r>
            <a:r>
              <a:rPr lang="ru-RU" sz="2000" dirty="0"/>
              <a:t>) сера</a:t>
            </a:r>
          </a:p>
          <a:p>
            <a:pPr marL="0" indent="0">
              <a:buNone/>
            </a:pPr>
            <a:r>
              <a:rPr lang="ru-RU" sz="2000" dirty="0"/>
              <a:t>Б) оксид цинка</a:t>
            </a:r>
          </a:p>
          <a:p>
            <a:pPr marL="0" indent="0">
              <a:buNone/>
            </a:pPr>
            <a:r>
              <a:rPr lang="ru-RU" sz="2000" dirty="0"/>
              <a:t>В) хлорид </a:t>
            </a:r>
            <a:r>
              <a:rPr lang="ru-RU" sz="2000" dirty="0" smtClean="0"/>
              <a:t>алюминия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РЕАГЕНТЫ</a:t>
            </a:r>
            <a:endParaRPr lang="ru-RU" sz="2000" dirty="0"/>
          </a:p>
          <a:p>
            <a:pPr marL="0" indent="0">
              <a:buNone/>
            </a:pPr>
            <a:r>
              <a:rPr lang="en-US" sz="2000" dirty="0"/>
              <a:t>1) CO</a:t>
            </a:r>
            <a:r>
              <a:rPr lang="en-US" sz="2000" baseline="-25000" dirty="0"/>
              <a:t>2</a:t>
            </a:r>
            <a:r>
              <a:rPr lang="en-US" sz="2000" dirty="0"/>
              <a:t>, Na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(</a:t>
            </a:r>
            <a:r>
              <a:rPr lang="ru-RU" sz="2000" dirty="0"/>
              <a:t>р-р)</a:t>
            </a:r>
          </a:p>
          <a:p>
            <a:pPr marL="0" indent="0">
              <a:buNone/>
            </a:pPr>
            <a:r>
              <a:rPr lang="en-US" sz="2000" dirty="0"/>
              <a:t>2) </a:t>
            </a:r>
            <a:r>
              <a:rPr lang="en-US" sz="2000" dirty="0" err="1"/>
              <a:t>HCl</a:t>
            </a:r>
            <a:r>
              <a:rPr lang="en-US" sz="2000" dirty="0"/>
              <a:t>, </a:t>
            </a:r>
            <a:r>
              <a:rPr lang="en-US" sz="2000" dirty="0" err="1"/>
              <a:t>NaOH</a:t>
            </a:r>
            <a:r>
              <a:rPr lang="en-US" sz="2000" dirty="0"/>
              <a:t>(</a:t>
            </a:r>
            <a:r>
              <a:rPr lang="ru-RU" sz="2000" dirty="0"/>
              <a:t>р-р)</a:t>
            </a:r>
          </a:p>
          <a:p>
            <a:pPr marL="0" indent="0">
              <a:buNone/>
            </a:pPr>
            <a:r>
              <a:rPr lang="en-US" sz="2000" dirty="0"/>
              <a:t>3) AgNO</a:t>
            </a:r>
            <a:r>
              <a:rPr lang="en-US" sz="2000" baseline="-25000" dirty="0"/>
              <a:t>3</a:t>
            </a:r>
            <a:r>
              <a:rPr lang="en-US" sz="2000" dirty="0"/>
              <a:t>(</a:t>
            </a:r>
            <a:r>
              <a:rPr lang="ru-RU" sz="2000" dirty="0"/>
              <a:t>р-р), </a:t>
            </a:r>
            <a:r>
              <a:rPr lang="en-US" sz="2000" dirty="0"/>
              <a:t>KOH(</a:t>
            </a:r>
            <a:r>
              <a:rPr lang="ru-RU" sz="2000" dirty="0"/>
              <a:t>р-р)</a:t>
            </a:r>
          </a:p>
          <a:p>
            <a:pPr marL="0" indent="0">
              <a:buNone/>
            </a:pPr>
            <a:r>
              <a:rPr lang="en-US" sz="2000" dirty="0"/>
              <a:t>4) H</a:t>
            </a:r>
            <a:r>
              <a:rPr lang="en-US" sz="2000" baseline="-25000" dirty="0"/>
              <a:t>2</a:t>
            </a:r>
            <a:r>
              <a:rPr lang="en-US" sz="2000" dirty="0"/>
              <a:t>SO</a:t>
            </a:r>
            <a:r>
              <a:rPr lang="en-US" sz="2000" baseline="-25000" dirty="0"/>
              <a:t>4</a:t>
            </a:r>
            <a:r>
              <a:rPr lang="en-US" sz="2000" dirty="0"/>
              <a:t>(</a:t>
            </a:r>
            <a:r>
              <a:rPr lang="ru-RU" sz="2000" dirty="0" err="1"/>
              <a:t>конц</a:t>
            </a:r>
            <a:r>
              <a:rPr lang="ru-RU" sz="2000" dirty="0"/>
              <a:t>.), О</a:t>
            </a:r>
            <a:r>
              <a:rPr lang="ru-RU" sz="2000" baseline="-25000" dirty="0"/>
              <a:t>2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ОГЭ </a:t>
            </a:r>
            <a:r>
              <a:rPr lang="ru-RU" dirty="0"/>
              <a:t>повышенный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68310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800" b="1" dirty="0" smtClean="0"/>
              <a:t>№ 25. </a:t>
            </a:r>
            <a:r>
              <a:rPr lang="ru-RU" sz="1800" dirty="0" smtClean="0"/>
              <a:t>Установите </a:t>
            </a:r>
            <a:r>
              <a:rPr lang="ru-RU" sz="1800" dirty="0"/>
              <a:t>соответствие между формулами веществ и реагентом, с </a:t>
            </a:r>
            <a:r>
              <a:rPr lang="ru-RU" sz="1800" dirty="0" smtClean="0"/>
              <a:t>помощью которого </a:t>
            </a:r>
            <a:r>
              <a:rPr lang="ru-RU" sz="1800" dirty="0"/>
              <a:t>можно различить их водные </a:t>
            </a:r>
            <a:r>
              <a:rPr lang="ru-RU" sz="1800" dirty="0" smtClean="0"/>
              <a:t>растворы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1800" dirty="0" smtClean="0"/>
              <a:t>ФОРМУЛЫ </a:t>
            </a:r>
            <a:r>
              <a:rPr lang="ru-RU" sz="1800" dirty="0"/>
              <a:t>ВЕЩЕСТВ 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А</a:t>
            </a:r>
            <a:r>
              <a:rPr lang="ru-RU" sz="1800" dirty="0"/>
              <a:t>) </a:t>
            </a:r>
            <a:r>
              <a:rPr lang="en-US" sz="1800" dirty="0"/>
              <a:t>HNO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ru-RU" sz="1800" dirty="0"/>
              <a:t>и </a:t>
            </a: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O</a:t>
            </a:r>
          </a:p>
          <a:p>
            <a:pPr marL="0" indent="0">
              <a:buNone/>
            </a:pPr>
            <a:r>
              <a:rPr lang="ru-RU" sz="1800" dirty="0"/>
              <a:t>Б) </a:t>
            </a:r>
            <a:r>
              <a:rPr lang="en-US" sz="1800" dirty="0" err="1"/>
              <a:t>KCl</a:t>
            </a:r>
            <a:r>
              <a:rPr lang="en-US" sz="1800" dirty="0"/>
              <a:t> </a:t>
            </a:r>
            <a:r>
              <a:rPr lang="ru-RU" sz="1800" dirty="0"/>
              <a:t>и </a:t>
            </a:r>
            <a:r>
              <a:rPr lang="en-US" sz="1800" dirty="0"/>
              <a:t>Na</a:t>
            </a:r>
            <a:r>
              <a:rPr lang="ru-RU" sz="1800" dirty="0"/>
              <a:t>ОН</a:t>
            </a:r>
          </a:p>
          <a:p>
            <a:pPr marL="0" indent="0">
              <a:buNone/>
            </a:pPr>
            <a:r>
              <a:rPr lang="ru-RU" sz="1800" dirty="0"/>
              <a:t>В) </a:t>
            </a:r>
            <a:r>
              <a:rPr lang="en-US" sz="1800" dirty="0" err="1"/>
              <a:t>NaCl</a:t>
            </a:r>
            <a:r>
              <a:rPr lang="en-US" sz="1800" dirty="0"/>
              <a:t> </a:t>
            </a:r>
            <a:r>
              <a:rPr lang="ru-RU" sz="1800" dirty="0"/>
              <a:t>и </a:t>
            </a:r>
            <a:r>
              <a:rPr lang="en-US" sz="1800" dirty="0"/>
              <a:t>BaCl</a:t>
            </a:r>
            <a:r>
              <a:rPr lang="en-US" sz="1800" baseline="-25000" dirty="0"/>
              <a:t>2</a:t>
            </a:r>
          </a:p>
          <a:p>
            <a:pPr marL="0" indent="0">
              <a:buNone/>
            </a:pPr>
            <a:r>
              <a:rPr lang="ru-RU" sz="1800" dirty="0"/>
              <a:t>Г) </a:t>
            </a:r>
            <a:r>
              <a:rPr lang="en-US" sz="1800" dirty="0"/>
              <a:t>AlCl</a:t>
            </a:r>
            <a:r>
              <a:rPr lang="en-US" sz="1800" baseline="-25000" dirty="0"/>
              <a:t>3</a:t>
            </a:r>
            <a:r>
              <a:rPr lang="en-US" sz="1800" dirty="0"/>
              <a:t> </a:t>
            </a:r>
            <a:r>
              <a:rPr lang="ru-RU" sz="1800" dirty="0"/>
              <a:t>и </a:t>
            </a:r>
            <a:r>
              <a:rPr lang="en-US" sz="1800" dirty="0" smtClean="0"/>
              <a:t>MgCl</a:t>
            </a:r>
            <a:r>
              <a:rPr lang="en-US" sz="1800" baseline="-25000" dirty="0" smtClean="0"/>
              <a:t>2</a:t>
            </a:r>
            <a:endParaRPr lang="ru-RU" sz="1800" baseline="-250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РЕАГЕНТ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1) CaCO</a:t>
            </a:r>
            <a:r>
              <a:rPr lang="en-US" sz="1800" baseline="-25000" dirty="0"/>
              <a:t>3</a:t>
            </a:r>
          </a:p>
          <a:p>
            <a:pPr marL="0" indent="0">
              <a:buNone/>
            </a:pPr>
            <a:r>
              <a:rPr lang="en-US" sz="1800" dirty="0"/>
              <a:t>2) KOH</a:t>
            </a:r>
          </a:p>
          <a:p>
            <a:pPr marL="0" indent="0">
              <a:buNone/>
            </a:pPr>
            <a:r>
              <a:rPr lang="en-US" sz="1800" dirty="0"/>
              <a:t>3) </a:t>
            </a:r>
            <a:r>
              <a:rPr lang="en-US" sz="1800" dirty="0" err="1"/>
              <a:t>HCl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4) KNO</a:t>
            </a:r>
            <a:r>
              <a:rPr lang="en-US" sz="1800" baseline="-25000" dirty="0"/>
              <a:t>3</a:t>
            </a:r>
          </a:p>
          <a:p>
            <a:pPr marL="0" indent="0">
              <a:buNone/>
            </a:pPr>
            <a:r>
              <a:rPr lang="en-US" sz="1800" dirty="0"/>
              <a:t>5) CuSO</a:t>
            </a:r>
            <a:r>
              <a:rPr lang="en-US" sz="1800" baseline="-25000" dirty="0"/>
              <a:t>4</a:t>
            </a:r>
            <a:endParaRPr lang="ru-RU" sz="18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ЕГЭ повышенный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0601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/>
              <a:t>Часть 1</a:t>
            </a:r>
            <a:r>
              <a:rPr lang="ru-RU" i="1" dirty="0"/>
              <a:t> </a:t>
            </a:r>
            <a:r>
              <a:rPr lang="ru-RU" dirty="0"/>
              <a:t>содержит </a:t>
            </a:r>
            <a:r>
              <a:rPr lang="ru-RU" b="1" dirty="0"/>
              <a:t>19 </a:t>
            </a:r>
            <a:r>
              <a:rPr lang="ru-RU" b="1" dirty="0" smtClean="0"/>
              <a:t>заданий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ru-RU" b="1" dirty="0" smtClean="0"/>
              <a:t>15 </a:t>
            </a:r>
            <a:r>
              <a:rPr lang="ru-RU" b="1" dirty="0"/>
              <a:t>заданий </a:t>
            </a:r>
            <a:r>
              <a:rPr lang="ru-RU" b="1" i="1" dirty="0"/>
              <a:t>базового уровня </a:t>
            </a:r>
            <a:r>
              <a:rPr lang="ru-RU" b="1" dirty="0"/>
              <a:t>сложности </a:t>
            </a:r>
            <a:r>
              <a:rPr lang="ru-RU" dirty="0"/>
              <a:t>(№№ 1-15)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4 задания </a:t>
            </a:r>
            <a:r>
              <a:rPr lang="ru-RU" b="1" i="1" dirty="0"/>
              <a:t>повышенного уровня </a:t>
            </a:r>
            <a:r>
              <a:rPr lang="ru-RU" b="1" dirty="0"/>
              <a:t>сложности </a:t>
            </a:r>
            <a:r>
              <a:rPr lang="ru-RU" dirty="0"/>
              <a:t>(№№ 16, 17, 18, 19). </a:t>
            </a:r>
            <a:endParaRPr lang="en-US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ru-RU" b="1" i="1" dirty="0" smtClean="0"/>
              <a:t>Часть </a:t>
            </a:r>
            <a:r>
              <a:rPr lang="ru-RU" b="1" i="1" dirty="0"/>
              <a:t>2</a:t>
            </a:r>
            <a:r>
              <a:rPr lang="ru-RU" i="1" dirty="0"/>
              <a:t> </a:t>
            </a:r>
            <a:r>
              <a:rPr lang="ru-RU" dirty="0"/>
              <a:t>в зависимости от модели КИМ содержит </a:t>
            </a:r>
            <a:r>
              <a:rPr lang="ru-RU" b="1" dirty="0"/>
              <a:t>3 или 4 задания </a:t>
            </a:r>
            <a:r>
              <a:rPr lang="ru-RU" b="1" i="1" dirty="0"/>
              <a:t>высокого уровня сложности, с развернутым </a:t>
            </a:r>
            <a:r>
              <a:rPr lang="ru-RU" b="1" i="1" dirty="0" smtClean="0"/>
              <a:t>ответом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i="1" dirty="0"/>
              <a:t>экзаменационная модель 1 </a:t>
            </a:r>
            <a:r>
              <a:rPr lang="ru-RU" dirty="0"/>
              <a:t>содержит задание 22, предусматривающее выполнение «мысленного эксперимента»;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i="1" dirty="0"/>
              <a:t>экзаменационная модель 2 </a:t>
            </a:r>
            <a:r>
              <a:rPr lang="ru-RU" dirty="0"/>
              <a:t>содержит задания 22 и 23, предусматривающие выполнение лабораторной работы (реального химического эксперимента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ru-RU" sz="4000" b="1" dirty="0" smtClean="0"/>
              <a:t>Первичный балл - </a:t>
            </a:r>
            <a:r>
              <a:rPr lang="ru-RU" sz="4000" b="1" dirty="0"/>
              <a:t>34/38</a:t>
            </a:r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661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№ 18. Установите </a:t>
            </a:r>
            <a:r>
              <a:rPr lang="ru-RU" sz="2800" dirty="0"/>
              <a:t>соответствие между двумя веществами и реактивом, с </a:t>
            </a:r>
            <a:r>
              <a:rPr lang="ru-RU" sz="2800" dirty="0" smtClean="0"/>
              <a:t>помощью которого </a:t>
            </a:r>
            <a:r>
              <a:rPr lang="ru-RU" sz="2800" dirty="0"/>
              <a:t>можно различить эти вещества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ВЕЩЕСТВА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) Na</a:t>
            </a:r>
            <a:r>
              <a:rPr lang="ru-RU" sz="2800" baseline="-25000" dirty="0"/>
              <a:t>2</a:t>
            </a:r>
            <a:r>
              <a:rPr lang="ru-RU" sz="2800" dirty="0"/>
              <a:t>CO</a:t>
            </a:r>
            <a:r>
              <a:rPr lang="ru-RU" sz="2800" baseline="-25000" dirty="0"/>
              <a:t>3</a:t>
            </a:r>
            <a:r>
              <a:rPr lang="ru-RU" sz="2800" dirty="0"/>
              <a:t> и Na</a:t>
            </a:r>
            <a:r>
              <a:rPr lang="ru-RU" sz="2800" baseline="-25000" dirty="0"/>
              <a:t>2</a:t>
            </a:r>
            <a:r>
              <a:rPr lang="ru-RU" sz="2800" dirty="0"/>
              <a:t>SiO</a:t>
            </a:r>
            <a:r>
              <a:rPr lang="ru-RU" sz="2800" baseline="-25000" dirty="0"/>
              <a:t>3</a:t>
            </a:r>
          </a:p>
          <a:p>
            <a:pPr marL="0" indent="0">
              <a:buNone/>
            </a:pPr>
            <a:r>
              <a:rPr lang="ru-RU" sz="2800" dirty="0"/>
              <a:t>Б) К</a:t>
            </a:r>
            <a:r>
              <a:rPr lang="ru-RU" sz="2800" baseline="-25000" dirty="0"/>
              <a:t>2</a:t>
            </a:r>
            <a:r>
              <a:rPr lang="en-US" sz="2800" dirty="0"/>
              <a:t>CO</a:t>
            </a:r>
            <a:r>
              <a:rPr lang="en-US" sz="2800" baseline="-25000" dirty="0"/>
              <a:t>3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/>
              <a:t>Li</a:t>
            </a:r>
            <a:r>
              <a:rPr lang="en-US" sz="2800" baseline="-25000" dirty="0"/>
              <a:t>2</a:t>
            </a:r>
            <a:r>
              <a:rPr lang="en-US" sz="2800" dirty="0"/>
              <a:t>CO</a:t>
            </a:r>
            <a:r>
              <a:rPr lang="en-US" sz="2800" baseline="-25000" dirty="0"/>
              <a:t>3</a:t>
            </a:r>
          </a:p>
          <a:p>
            <a:pPr marL="0" indent="0">
              <a:buNone/>
            </a:pPr>
            <a:r>
              <a:rPr lang="ru-RU" sz="2800" dirty="0"/>
              <a:t>В) </a:t>
            </a:r>
            <a:r>
              <a:rPr lang="en-US" sz="2800" dirty="0"/>
              <a:t>Na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 </a:t>
            </a:r>
            <a:r>
              <a:rPr lang="ru-RU" sz="2800" dirty="0"/>
              <a:t>и </a:t>
            </a:r>
            <a:r>
              <a:rPr lang="en-US" sz="2800" dirty="0" err="1" smtClean="0"/>
              <a:t>NaOH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РЕАКТИВ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1) CuCl</a:t>
            </a:r>
            <a:r>
              <a:rPr lang="en-US" sz="2800" baseline="-25000" dirty="0"/>
              <a:t>2</a:t>
            </a:r>
          </a:p>
          <a:p>
            <a:pPr marL="0" indent="0">
              <a:buNone/>
            </a:pPr>
            <a:r>
              <a:rPr lang="en-US" sz="2800" dirty="0"/>
              <a:t>2) </a:t>
            </a:r>
            <a:r>
              <a:rPr lang="en-US" sz="2800" dirty="0" err="1"/>
              <a:t>HCl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3) </a:t>
            </a:r>
            <a:r>
              <a:rPr lang="en-US" sz="2800" dirty="0" err="1"/>
              <a:t>MgO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4) K</a:t>
            </a:r>
            <a:r>
              <a:rPr lang="en-US" sz="2800" baseline="-25000" dirty="0"/>
              <a:t>3</a:t>
            </a:r>
            <a:r>
              <a:rPr lang="en-US" sz="2800" dirty="0"/>
              <a:t>PO</a:t>
            </a:r>
            <a:r>
              <a:rPr lang="en-US" sz="2800" baseline="-25000" dirty="0"/>
              <a:t>4</a:t>
            </a:r>
            <a:endParaRPr lang="ru-RU" sz="28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ОГЭ повышенный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6076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№ 31. </a:t>
            </a:r>
            <a:r>
              <a:rPr lang="ru-RU" dirty="0"/>
              <a:t>Железо растворили в горячей концентрированной серной кислоте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Полученную соль обработали избытком раствора гидроксида натрия.</a:t>
            </a:r>
          </a:p>
          <a:p>
            <a:pPr marL="0" indent="0">
              <a:buNone/>
            </a:pPr>
            <a:r>
              <a:rPr lang="ru-RU" dirty="0"/>
              <a:t>Выпавший бурый осадок отфильтровали и прокалили. Полученное вещество нагрели с железом.</a:t>
            </a:r>
          </a:p>
          <a:p>
            <a:pPr marL="0" indent="0">
              <a:buNone/>
            </a:pPr>
            <a:r>
              <a:rPr lang="ru-RU" dirty="0"/>
              <a:t>Напишите уравнения четырёх описанных реакций.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</a:t>
            </a:r>
            <a:r>
              <a:rPr lang="ru-RU" dirty="0" smtClean="0"/>
              <a:t>высокий </a:t>
            </a:r>
            <a:r>
              <a:rPr lang="ru-RU" dirty="0"/>
              <a:t>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8807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00808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b="1" dirty="0" smtClean="0"/>
              <a:t>№ 22.  </a:t>
            </a:r>
            <a:r>
              <a:rPr lang="ru-RU" sz="2800" dirty="0"/>
              <a:t>Даны вещества: </a:t>
            </a:r>
            <a:r>
              <a:rPr lang="en-US" sz="2800" dirty="0"/>
              <a:t>FeCl</a:t>
            </a:r>
            <a:r>
              <a:rPr lang="en-US" sz="2800" baseline="-25000" dirty="0"/>
              <a:t>3</a:t>
            </a:r>
            <a:r>
              <a:rPr lang="en-US" sz="2800" dirty="0"/>
              <a:t>, H</a:t>
            </a:r>
            <a:r>
              <a:rPr lang="en-US" sz="2800" baseline="-25000" dirty="0"/>
              <a:t>2</a:t>
            </a:r>
            <a:r>
              <a:rPr lang="en-US" sz="2800" dirty="0"/>
              <a:t>SO</a:t>
            </a:r>
            <a:r>
              <a:rPr lang="en-US" sz="2800" baseline="-25000" dirty="0"/>
              <a:t>4</a:t>
            </a:r>
            <a:r>
              <a:rPr lang="en-US" sz="2800" dirty="0"/>
              <a:t>(</a:t>
            </a:r>
            <a:r>
              <a:rPr lang="ru-RU" sz="2800" dirty="0" err="1"/>
              <a:t>конц</a:t>
            </a:r>
            <a:r>
              <a:rPr lang="ru-RU" sz="2800" dirty="0"/>
              <a:t>.), </a:t>
            </a:r>
            <a:r>
              <a:rPr lang="en-US" sz="2800" dirty="0"/>
              <a:t>Fe, Cu, </a:t>
            </a:r>
            <a:r>
              <a:rPr lang="en-US" sz="2800" dirty="0" err="1"/>
              <a:t>NaOH</a:t>
            </a:r>
            <a:r>
              <a:rPr lang="en-US" sz="2800" dirty="0"/>
              <a:t>, CuSO</a:t>
            </a:r>
            <a:r>
              <a:rPr lang="en-US" sz="2800" baseline="-25000" dirty="0"/>
              <a:t>4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ru-RU" sz="2800" dirty="0"/>
              <a:t>Используя воду и необходимые вещества только из этого списка, получите </a:t>
            </a:r>
            <a:r>
              <a:rPr lang="ru-RU" sz="2800" dirty="0" smtClean="0"/>
              <a:t>в две </a:t>
            </a:r>
            <a:r>
              <a:rPr lang="ru-RU" sz="2800" dirty="0"/>
              <a:t>стадии гидроксид железа(</a:t>
            </a:r>
            <a:r>
              <a:rPr lang="en-US" sz="2800" dirty="0"/>
              <a:t>II).</a:t>
            </a:r>
          </a:p>
          <a:p>
            <a:pPr marL="0" indent="0">
              <a:buNone/>
            </a:pPr>
            <a:r>
              <a:rPr lang="ru-RU" sz="2800" dirty="0"/>
              <a:t>Запишите уравнения проведённых химических реакций. Опишите </a:t>
            </a:r>
            <a:r>
              <a:rPr lang="ru-RU" sz="2800" dirty="0" smtClean="0"/>
              <a:t>признаки этих </a:t>
            </a:r>
            <a:r>
              <a:rPr lang="ru-RU" sz="2800" dirty="0"/>
              <a:t>реакций. Для реакции ионного обмена напишите сокращённое </a:t>
            </a:r>
            <a:r>
              <a:rPr lang="ru-RU" sz="2800" dirty="0" smtClean="0"/>
              <a:t>ионное уравнение </a:t>
            </a:r>
            <a:r>
              <a:rPr lang="ru-RU" sz="2800" dirty="0"/>
              <a:t>реакции.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 </a:t>
            </a:r>
            <a:r>
              <a:rPr lang="ru-RU" dirty="0"/>
              <a:t>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4744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3587423"/>
              </p:ext>
            </p:extLst>
          </p:nvPr>
        </p:nvGraphicFramePr>
        <p:xfrm>
          <a:off x="395536" y="1340768"/>
          <a:ext cx="8301608" cy="527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804"/>
                <a:gridCol w="4150804"/>
              </a:tblGrid>
              <a:tr h="53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ОГЭ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5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 уровень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3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№3. </a:t>
                      </a:r>
                      <a:r>
                        <a:rPr lang="ru-RU" sz="16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Электроотрицательность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Степень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окисления и валентность химических элементов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20.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Классификация химических реакций по различным признакам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4.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Степень окисления химических элементов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№ 6. Классификация химических реакций по различным признакам: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изменению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степеней окисления химических элементов,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№14.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Степень окисления химических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элементов. Окислительно-восстановительные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реакции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5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Повышенный уровень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№22. Электролиз (2 б.)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5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Высокий уровень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6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№30. </a:t>
                      </a:r>
                      <a:r>
                        <a:rPr lang="ru-RU" sz="160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Окислительно-восстановительные реакции (3 б.)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№20.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Окислительно-восстановительные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реакции (3 б.)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Окислительно-восстановительные </a:t>
            </a:r>
            <a:r>
              <a:rPr lang="ru-RU" sz="3200" b="1" dirty="0" smtClean="0"/>
              <a:t>реакции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90488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sz="3200" b="1" dirty="0" smtClean="0"/>
              <a:t>№ 3.</a:t>
            </a:r>
            <a:r>
              <a:rPr lang="ru-RU" sz="3200" dirty="0" smtClean="0"/>
              <a:t> Из </a:t>
            </a:r>
            <a:r>
              <a:rPr lang="ru-RU" sz="3200" dirty="0"/>
              <a:t>числа указанных в ряду элементов выберите два элемента, которые</a:t>
            </a:r>
          </a:p>
          <a:p>
            <a:pPr marL="0" indent="0">
              <a:buNone/>
            </a:pPr>
            <a:r>
              <a:rPr lang="ru-RU" sz="3200" dirty="0"/>
              <a:t>проявляют низшую степень окисления, равную –</a:t>
            </a:r>
            <a:r>
              <a:rPr lang="ru-RU" sz="3200" dirty="0" smtClean="0"/>
              <a:t>4</a:t>
            </a:r>
            <a:endParaRPr lang="ru-RU" sz="3200" dirty="0"/>
          </a:p>
          <a:p>
            <a:pPr marL="0" indent="0">
              <a:buNone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ЕГЭ базовый уровень</a:t>
            </a:r>
            <a:br>
              <a:rPr lang="ru-RU" dirty="0"/>
            </a:br>
            <a:r>
              <a:rPr lang="ru-RU" dirty="0"/>
              <a:t> </a:t>
            </a:r>
            <a:r>
              <a:rPr lang="pl-PL" sz="3100" dirty="0"/>
              <a:t>1) Na </a:t>
            </a:r>
            <a:r>
              <a:rPr lang="ru-RU" sz="3100" dirty="0" smtClean="0"/>
              <a:t>  </a:t>
            </a:r>
            <a:r>
              <a:rPr lang="pl-PL" sz="3100" dirty="0" smtClean="0"/>
              <a:t>2</a:t>
            </a:r>
            <a:r>
              <a:rPr lang="pl-PL" sz="3100" dirty="0"/>
              <a:t>) </a:t>
            </a:r>
            <a:r>
              <a:rPr lang="pl-PL" sz="3100" dirty="0" smtClean="0"/>
              <a:t>K</a:t>
            </a:r>
            <a:r>
              <a:rPr lang="ru-RU" sz="3100" dirty="0" smtClean="0"/>
              <a:t>  </a:t>
            </a:r>
            <a:r>
              <a:rPr lang="pl-PL" sz="3100" dirty="0" smtClean="0"/>
              <a:t> </a:t>
            </a:r>
            <a:r>
              <a:rPr lang="pl-PL" sz="3100" dirty="0"/>
              <a:t>3) Si </a:t>
            </a:r>
            <a:r>
              <a:rPr lang="ru-RU" sz="3100" dirty="0" smtClean="0"/>
              <a:t>  </a:t>
            </a:r>
            <a:r>
              <a:rPr lang="pl-PL" sz="3100" dirty="0" smtClean="0"/>
              <a:t>4</a:t>
            </a:r>
            <a:r>
              <a:rPr lang="pl-PL" sz="3100" dirty="0"/>
              <a:t>) Mg </a:t>
            </a:r>
            <a:r>
              <a:rPr lang="ru-RU" sz="3100" dirty="0" smtClean="0"/>
              <a:t>  </a:t>
            </a:r>
            <a:r>
              <a:rPr lang="pl-PL" sz="3100" dirty="0" smtClean="0"/>
              <a:t>5</a:t>
            </a:r>
            <a:r>
              <a:rPr lang="pl-PL" sz="3100" dirty="0"/>
              <a:t>) C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xmlns="" val="21576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/>
              <a:t>№4. </a:t>
            </a:r>
            <a:r>
              <a:rPr lang="ru-RU" sz="2800" dirty="0" smtClean="0"/>
              <a:t>В </a:t>
            </a:r>
            <a:r>
              <a:rPr lang="ru-RU" sz="2800" dirty="0"/>
              <a:t>каком соединении степень окисления азота равна +3?</a:t>
            </a:r>
          </a:p>
          <a:p>
            <a:pPr marL="0" indent="0">
              <a:buNone/>
            </a:pPr>
            <a:r>
              <a:rPr lang="en-US" sz="2800" dirty="0"/>
              <a:t>1) Na</a:t>
            </a:r>
            <a:r>
              <a:rPr lang="en-US" sz="2800" baseline="-25000" dirty="0"/>
              <a:t>3</a:t>
            </a:r>
            <a:r>
              <a:rPr lang="en-US" sz="2800" dirty="0"/>
              <a:t>N</a:t>
            </a:r>
          </a:p>
          <a:p>
            <a:pPr marL="0" indent="0">
              <a:buNone/>
            </a:pPr>
            <a:r>
              <a:rPr lang="en-US" sz="2800" dirty="0"/>
              <a:t>2) NH</a:t>
            </a:r>
            <a:r>
              <a:rPr lang="en-US" sz="2800" baseline="-25000" dirty="0"/>
              <a:t>3</a:t>
            </a:r>
          </a:p>
          <a:p>
            <a:pPr marL="0" indent="0">
              <a:buNone/>
            </a:pPr>
            <a:r>
              <a:rPr lang="en-US" sz="2800" dirty="0"/>
              <a:t>3) NH</a:t>
            </a:r>
            <a:r>
              <a:rPr lang="en-US" sz="2800" baseline="-25000" dirty="0"/>
              <a:t>4</a:t>
            </a:r>
            <a:r>
              <a:rPr lang="en-US" sz="2800" dirty="0"/>
              <a:t>Cl</a:t>
            </a:r>
          </a:p>
          <a:p>
            <a:pPr marL="0" indent="0">
              <a:buNone/>
            </a:pPr>
            <a:r>
              <a:rPr lang="en-US" sz="2800" dirty="0"/>
              <a:t>4) HNO</a:t>
            </a:r>
            <a:r>
              <a:rPr lang="en-US" sz="2800" baseline="-25000" dirty="0"/>
              <a:t>2</a:t>
            </a:r>
            <a:endParaRPr lang="ru-RU" sz="28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0378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№ 30. </a:t>
            </a:r>
            <a:r>
              <a:rPr lang="ru-RU" dirty="0" smtClean="0"/>
              <a:t>Используя </a:t>
            </a:r>
            <a:r>
              <a:rPr lang="ru-RU" dirty="0"/>
              <a:t>метод электронного баланса, составьте уравнение </a:t>
            </a:r>
            <a:r>
              <a:rPr lang="ru-RU" dirty="0" smtClean="0"/>
              <a:t>реакции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en-US" b="1" dirty="0" smtClean="0"/>
              <a:t>Na</a:t>
            </a:r>
            <a:r>
              <a:rPr lang="en-US" b="1" baseline="-25000" dirty="0" smtClean="0"/>
              <a:t>2</a:t>
            </a:r>
            <a:r>
              <a:rPr lang="en-US" b="1" dirty="0" smtClean="0"/>
              <a:t>SO</a:t>
            </a:r>
            <a:r>
              <a:rPr lang="en-US" b="1" baseline="-25000" dirty="0" smtClean="0"/>
              <a:t>3</a:t>
            </a:r>
            <a:r>
              <a:rPr lang="en-US" b="1" dirty="0" smtClean="0"/>
              <a:t> </a:t>
            </a:r>
            <a:r>
              <a:rPr lang="en-US" b="1" dirty="0"/>
              <a:t>+ … + KOH → K</a:t>
            </a:r>
            <a:r>
              <a:rPr lang="en-US" b="1" baseline="-25000" dirty="0"/>
              <a:t>2</a:t>
            </a:r>
            <a:r>
              <a:rPr lang="en-US" b="1" dirty="0"/>
              <a:t>MnO</a:t>
            </a:r>
            <a:r>
              <a:rPr lang="en-US" b="1" baseline="-25000" dirty="0"/>
              <a:t>4</a:t>
            </a:r>
            <a:r>
              <a:rPr lang="en-US" b="1" dirty="0"/>
              <a:t> + … + </a:t>
            </a: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ru-RU" b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Определите </a:t>
            </a:r>
            <a:r>
              <a:rPr lang="ru-RU" dirty="0"/>
              <a:t>окислитель и восстановитель.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0756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7408333" cy="3450696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№ 20. </a:t>
            </a:r>
            <a:r>
              <a:rPr lang="ru-RU" dirty="0" smtClean="0"/>
              <a:t>Используя </a:t>
            </a:r>
            <a:r>
              <a:rPr lang="ru-RU" dirty="0"/>
              <a:t>метод электронного баланса, расставьте коэффициенты </a:t>
            </a:r>
            <a:r>
              <a:rPr lang="ru-RU" dirty="0" smtClean="0"/>
              <a:t>в уравнении </a:t>
            </a:r>
            <a:r>
              <a:rPr lang="ru-RU" dirty="0"/>
              <a:t>реакции, схема </a:t>
            </a:r>
            <a:r>
              <a:rPr lang="ru-RU" dirty="0" smtClean="0"/>
              <a:t>которой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pt-BR" sz="3600" b="1" dirty="0"/>
              <a:t>HI + H</a:t>
            </a:r>
            <a:r>
              <a:rPr lang="pt-BR" sz="3600" b="1" baseline="-25000" dirty="0"/>
              <a:t>2</a:t>
            </a:r>
            <a:r>
              <a:rPr lang="pt-BR" sz="3600" b="1" dirty="0"/>
              <a:t>SO</a:t>
            </a:r>
            <a:r>
              <a:rPr lang="pt-BR" sz="3600" b="1" baseline="-25000" dirty="0"/>
              <a:t>4</a:t>
            </a:r>
            <a:r>
              <a:rPr lang="pt-BR" sz="3600" b="1" dirty="0"/>
              <a:t> → I</a:t>
            </a:r>
            <a:r>
              <a:rPr lang="pt-BR" sz="3600" b="1" baseline="-25000" dirty="0"/>
              <a:t>2</a:t>
            </a:r>
            <a:r>
              <a:rPr lang="pt-BR" sz="3600" b="1" dirty="0"/>
              <a:t> + H</a:t>
            </a:r>
            <a:r>
              <a:rPr lang="pt-BR" sz="3600" b="1" baseline="-25000" dirty="0"/>
              <a:t>2</a:t>
            </a:r>
            <a:r>
              <a:rPr lang="pt-BR" sz="3600" b="1" dirty="0"/>
              <a:t>S + </a:t>
            </a:r>
            <a:r>
              <a:rPr lang="pt-BR" sz="3600" b="1" dirty="0" smtClean="0"/>
              <a:t>H</a:t>
            </a:r>
            <a:r>
              <a:rPr lang="pt-BR" sz="3600" b="1" baseline="-25000" dirty="0" smtClean="0"/>
              <a:t>2</a:t>
            </a:r>
            <a:r>
              <a:rPr lang="pt-BR" sz="3600" b="1" dirty="0" smtClean="0"/>
              <a:t>O</a:t>
            </a:r>
            <a:endParaRPr lang="ru-RU" sz="3600" b="1" dirty="0" smtClean="0"/>
          </a:p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r>
              <a:rPr lang="ru-RU" dirty="0"/>
              <a:t>Определите окислитель и восстановитель.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ОГЭ </a:t>
            </a:r>
            <a:r>
              <a:rPr lang="ru-RU" dirty="0"/>
              <a:t>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4757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795252"/>
              </p:ext>
            </p:extLst>
          </p:nvPr>
        </p:nvGraphicFramePr>
        <p:xfrm>
          <a:off x="871538" y="1556792"/>
          <a:ext cx="7408862" cy="443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6248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ЕГЭ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ОГЭ</a:t>
                      </a:r>
                      <a:endParaRPr lang="ru-RU" dirty="0"/>
                    </a:p>
                  </a:txBody>
                  <a:tcPr marL="82321" marR="82321"/>
                </a:tc>
              </a:tr>
              <a:tr h="40226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Базовый уровень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5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№27. Расчёты с использованием понятия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«массовая доля вещества в растворе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28. Расчёты объёмных отношений газов при химических реакциях. Рас-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чёты по термохимическим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уравнениям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29. Расчёты массы вещества или объема газов по известному количеству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вещества, массе или объёму одного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участвующих в реакции веществ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 15.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Вычисление массовой доли химического элемента в веществе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264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Высокий уровень</a:t>
                      </a:r>
                      <a:endParaRPr lang="ru-RU" dirty="0"/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262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№33.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Комбинированные расчетные задачи (4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б.)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№34. Нахождение молекулярной формулы вещества (4 б.)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№21.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NewRoman"/>
                          <a:cs typeface="Times New Roman"/>
                        </a:rPr>
                        <a:t>Вычисление массовой доли растворенного вещества в растворе. Вычисление количества вещества, массы или объема вещества по количеству вещества, массе или объему одного из реагентов или продуктов реакции (3 б.)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Задачи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6320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№ 27. </a:t>
            </a:r>
            <a:r>
              <a:rPr lang="ru-RU" dirty="0" smtClean="0"/>
              <a:t>Вычислите </a:t>
            </a:r>
            <a:r>
              <a:rPr lang="ru-RU" dirty="0"/>
              <a:t>массу нитрата калия (в граммах), которую следует </a:t>
            </a:r>
            <a:r>
              <a:rPr lang="ru-RU" dirty="0" smtClean="0"/>
              <a:t>растворить в </a:t>
            </a:r>
            <a:r>
              <a:rPr lang="ru-RU" dirty="0"/>
              <a:t>150 г раствора с массовой долей этой соли 10% для получения </a:t>
            </a:r>
            <a:r>
              <a:rPr lang="ru-RU" dirty="0" smtClean="0"/>
              <a:t>раствора с </a:t>
            </a:r>
            <a:r>
              <a:rPr lang="ru-RU" dirty="0"/>
              <a:t>массовой долей 12%.</a:t>
            </a:r>
          </a:p>
          <a:p>
            <a:pPr marL="0" indent="0">
              <a:buNone/>
            </a:pPr>
            <a:r>
              <a:rPr lang="ru-RU" b="1" dirty="0" smtClean="0"/>
              <a:t>№ 28. </a:t>
            </a:r>
            <a:r>
              <a:rPr lang="ru-RU" dirty="0" smtClean="0"/>
              <a:t>В </a:t>
            </a:r>
            <a:r>
              <a:rPr lang="ru-RU" dirty="0"/>
              <a:t>результате реакции, термохимическое </a:t>
            </a:r>
            <a:r>
              <a:rPr lang="ru-RU" dirty="0" smtClean="0"/>
              <a:t> уравнение </a:t>
            </a:r>
            <a:r>
              <a:rPr lang="ru-RU" dirty="0"/>
              <a:t>которой</a:t>
            </a:r>
          </a:p>
          <a:p>
            <a:pPr marL="0" indent="0">
              <a:buNone/>
            </a:pPr>
            <a:r>
              <a:rPr lang="pt-BR" dirty="0"/>
              <a:t>2H2(г) + O2(г) = 2H2O(г) + 484 кДж,</a:t>
            </a:r>
          </a:p>
          <a:p>
            <a:pPr marL="0" indent="0">
              <a:buNone/>
            </a:pPr>
            <a:r>
              <a:rPr lang="ru-RU" dirty="0"/>
              <a:t>выделилось 1452 кДж теплоты. Вычислите массу образовавшейся при </a:t>
            </a:r>
            <a:r>
              <a:rPr lang="ru-RU" dirty="0" smtClean="0"/>
              <a:t>этом воды </a:t>
            </a:r>
            <a:r>
              <a:rPr lang="ru-RU" dirty="0"/>
              <a:t>(в граммах).</a:t>
            </a:r>
          </a:p>
          <a:p>
            <a:pPr marL="0" indent="0">
              <a:buNone/>
            </a:pPr>
            <a:r>
              <a:rPr lang="ru-RU" b="1" dirty="0" smtClean="0"/>
              <a:t>№ 29. </a:t>
            </a:r>
            <a:r>
              <a:rPr lang="ru-RU" dirty="0" smtClean="0"/>
              <a:t>Вычислите </a:t>
            </a:r>
            <a:r>
              <a:rPr lang="ru-RU" dirty="0"/>
              <a:t>массу кислорода (в граммах), необходимого для </a:t>
            </a:r>
            <a:r>
              <a:rPr lang="ru-RU" dirty="0" smtClean="0"/>
              <a:t>полного сжигания </a:t>
            </a:r>
            <a:r>
              <a:rPr lang="ru-RU" dirty="0"/>
              <a:t>6,72 л (</a:t>
            </a:r>
            <a:r>
              <a:rPr lang="ru-RU" dirty="0" err="1"/>
              <a:t>н.у</a:t>
            </a:r>
            <a:r>
              <a:rPr lang="ru-RU" dirty="0"/>
              <a:t>.) сероводорода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базовый уровень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22200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408333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Работа </a:t>
            </a:r>
            <a:r>
              <a:rPr lang="ru-RU" dirty="0"/>
              <a:t>состоит из двух частей, </a:t>
            </a:r>
            <a:r>
              <a:rPr lang="ru-RU" b="1" dirty="0" smtClean="0"/>
              <a:t>34 задания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Часть 1</a:t>
            </a:r>
            <a:r>
              <a:rPr lang="ru-RU" dirty="0"/>
              <a:t> содержит </a:t>
            </a:r>
            <a:r>
              <a:rPr lang="ru-RU" b="1" dirty="0"/>
              <a:t>29</a:t>
            </a:r>
            <a:r>
              <a:rPr lang="ru-RU" dirty="0"/>
              <a:t> заданий </a:t>
            </a:r>
            <a:r>
              <a:rPr lang="ru-RU" i="1" dirty="0"/>
              <a:t>с кратким </a:t>
            </a:r>
            <a:r>
              <a:rPr lang="ru-RU" i="1" dirty="0" smtClean="0"/>
              <a:t>ответом</a:t>
            </a:r>
            <a:r>
              <a:rPr lang="en-US" dirty="0"/>
              <a:t>:</a:t>
            </a:r>
            <a:r>
              <a:rPr lang="ru-RU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ru-RU" b="1" dirty="0" smtClean="0"/>
              <a:t>20 </a:t>
            </a:r>
            <a:r>
              <a:rPr lang="ru-RU" b="1" dirty="0"/>
              <a:t>заданий </a:t>
            </a:r>
            <a:r>
              <a:rPr lang="ru-RU" b="1" i="1" dirty="0"/>
              <a:t>базового </a:t>
            </a:r>
            <a:r>
              <a:rPr lang="ru-RU" b="1" i="1" dirty="0" smtClean="0"/>
              <a:t>уровня</a:t>
            </a:r>
            <a:r>
              <a:rPr lang="ru-RU" b="1" dirty="0" smtClean="0"/>
              <a:t> сложности</a:t>
            </a:r>
            <a:r>
              <a:rPr lang="ru-RU" dirty="0" smtClean="0"/>
              <a:t> </a:t>
            </a:r>
            <a:r>
              <a:rPr lang="ru-RU" dirty="0"/>
              <a:t>(№№ 1–9, 12–17, 20–21, 27–29) </a:t>
            </a:r>
            <a:endParaRPr lang="en-US" dirty="0"/>
          </a:p>
          <a:p>
            <a:pPr marL="0" indent="0">
              <a:buNone/>
            </a:pPr>
            <a:r>
              <a:rPr lang="ru-RU" b="1" dirty="0" smtClean="0"/>
              <a:t>9 </a:t>
            </a:r>
            <a:r>
              <a:rPr lang="ru-RU" b="1" dirty="0"/>
              <a:t>заданий </a:t>
            </a:r>
            <a:r>
              <a:rPr lang="ru-RU" b="1" i="1" dirty="0"/>
              <a:t>повышенного уровня </a:t>
            </a:r>
            <a:r>
              <a:rPr lang="ru-RU" b="1" dirty="0"/>
              <a:t>сложности </a:t>
            </a:r>
            <a:r>
              <a:rPr lang="ru-RU" dirty="0"/>
              <a:t>(№№ 9–11,17–19, 22–26). </a:t>
            </a:r>
          </a:p>
          <a:p>
            <a:pPr marL="0" indent="0">
              <a:buNone/>
            </a:pPr>
            <a:r>
              <a:rPr lang="ru-RU" b="1" dirty="0"/>
              <a:t>Часть 2 </a:t>
            </a:r>
            <a:r>
              <a:rPr lang="ru-RU" dirty="0"/>
              <a:t>содержит </a:t>
            </a:r>
            <a:r>
              <a:rPr lang="ru-RU" b="1" dirty="0"/>
              <a:t>5 заданий </a:t>
            </a:r>
            <a:r>
              <a:rPr lang="ru-RU" b="1" i="1" dirty="0"/>
              <a:t>высокого уровня </a:t>
            </a:r>
            <a:r>
              <a:rPr lang="ru-RU" i="1" dirty="0"/>
              <a:t>сложности, с развёрнутым ответом. </a:t>
            </a:r>
            <a:r>
              <a:rPr lang="ru-RU" dirty="0" smtClean="0"/>
              <a:t>№№ </a:t>
            </a:r>
            <a:r>
              <a:rPr lang="ru-RU" dirty="0"/>
              <a:t>30–34.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 algn="r">
              <a:buNone/>
            </a:pPr>
            <a:r>
              <a:rPr lang="ru-RU" sz="3900" b="1" dirty="0" smtClean="0"/>
              <a:t>Первичный балл - 60</a:t>
            </a:r>
            <a:endParaRPr lang="ru-RU" sz="39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ЕГЭ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391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132856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№ 15. </a:t>
            </a:r>
            <a:r>
              <a:rPr lang="ru-RU" sz="3200" dirty="0" smtClean="0"/>
              <a:t>На </a:t>
            </a:r>
            <a:r>
              <a:rPr lang="ru-RU" sz="3200" dirty="0"/>
              <a:t>какой диаграмме распределение массовых долей элементов </a:t>
            </a:r>
            <a:r>
              <a:rPr lang="ru-RU" sz="3200" dirty="0" smtClean="0"/>
              <a:t>отвечает количественному </a:t>
            </a:r>
            <a:r>
              <a:rPr lang="ru-RU" sz="3200" dirty="0"/>
              <a:t>составу фосфата аммония?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ГЭ </a:t>
            </a:r>
            <a:r>
              <a:rPr lang="ru-RU" dirty="0"/>
              <a:t>базовый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14518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772816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/>
              <a:t>№ 33. </a:t>
            </a:r>
            <a:r>
              <a:rPr lang="ru-RU" sz="2800" dirty="0"/>
              <a:t>Определите массовые доли (в %) сульфата железа(II) и сульфида алюминия в смеси, если при обработке 25 г этой смеси водой выделился газ, который полностью прореагировал с 960 г 5%-</a:t>
            </a:r>
            <a:r>
              <a:rPr lang="ru-RU" sz="2800" dirty="0" err="1"/>
              <a:t>ного</a:t>
            </a:r>
            <a:r>
              <a:rPr lang="ru-RU" sz="2800" dirty="0"/>
              <a:t> раствора сульфата меди.</a:t>
            </a:r>
          </a:p>
          <a:p>
            <a:pPr marL="0" indent="0">
              <a:buNone/>
            </a:pPr>
            <a:r>
              <a:rPr lang="ru-RU" sz="2800" dirty="0"/>
              <a:t>В ответе запишите уравнения реакций, которые указаны в условии </a:t>
            </a:r>
            <a:r>
              <a:rPr lang="ru-RU" sz="2800" dirty="0" err="1"/>
              <a:t>задачи,т</a:t>
            </a:r>
            <a:r>
              <a:rPr lang="ru-RU" sz="2800" dirty="0"/>
              <a:t> и приведите все необходимые вычисления (указывайте единицы измерения искомых физических величин).</a:t>
            </a:r>
          </a:p>
          <a:p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ЕГЭ </a:t>
            </a:r>
            <a:r>
              <a:rPr lang="ru-RU" dirty="0"/>
              <a:t>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5409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844824"/>
            <a:ext cx="7408333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№ 21. </a:t>
            </a:r>
            <a:r>
              <a:rPr lang="ru-RU" sz="3200" dirty="0"/>
              <a:t>170 г раствора нитрата серебра смешали с избытком раствора </a:t>
            </a:r>
            <a:r>
              <a:rPr lang="ru-RU" sz="3200" dirty="0" smtClean="0"/>
              <a:t>хлорида натрия</a:t>
            </a:r>
            <a:r>
              <a:rPr lang="ru-RU" sz="3200" dirty="0"/>
              <a:t>. Выпал осадок массой 8,61 г. Вычислите массовую долю соли</a:t>
            </a:r>
          </a:p>
          <a:p>
            <a:pPr marL="0" indent="0">
              <a:buNone/>
            </a:pPr>
            <a:r>
              <a:rPr lang="ru-RU" sz="3200" dirty="0"/>
              <a:t>в растворе нитрата серебра.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ОГЭ </a:t>
            </a:r>
            <a:r>
              <a:rPr lang="ru-RU" dirty="0" smtClean="0"/>
              <a:t>высокий </a:t>
            </a:r>
            <a:r>
              <a:rPr lang="ru-RU" dirty="0"/>
              <a:t>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91064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№ 34.</a:t>
            </a:r>
            <a:r>
              <a:rPr lang="ru-RU" dirty="0" smtClean="0"/>
              <a:t> При </a:t>
            </a:r>
            <a:r>
              <a:rPr lang="ru-RU" dirty="0"/>
              <a:t>сжигании образца некоторого органического соединения массой 14,8 </a:t>
            </a:r>
            <a:r>
              <a:rPr lang="ru-RU" dirty="0" smtClean="0"/>
              <a:t>г получено </a:t>
            </a:r>
            <a:r>
              <a:rPr lang="ru-RU" dirty="0"/>
              <a:t>35,2 г углекислого газа и 18,0 г воды.</a:t>
            </a:r>
          </a:p>
          <a:p>
            <a:pPr marL="0" indent="0">
              <a:buNone/>
            </a:pPr>
            <a:r>
              <a:rPr lang="ru-RU" dirty="0"/>
              <a:t>Известно, что относительная плотность паров этого вещества по водороду</a:t>
            </a:r>
          </a:p>
          <a:p>
            <a:pPr marL="0" indent="0">
              <a:buNone/>
            </a:pPr>
            <a:r>
              <a:rPr lang="ru-RU" dirty="0"/>
              <a:t>равна 37. В ходе исследования химических свойств этого вещества</a:t>
            </a:r>
          </a:p>
          <a:p>
            <a:pPr marL="0" indent="0">
              <a:buNone/>
            </a:pPr>
            <a:r>
              <a:rPr lang="ru-RU" dirty="0"/>
              <a:t>установлено, что при взаимодействии этого вещества с оксидом меди(II)</a:t>
            </a:r>
          </a:p>
          <a:p>
            <a:pPr marL="0" indent="0">
              <a:buNone/>
            </a:pPr>
            <a:r>
              <a:rPr lang="ru-RU" dirty="0"/>
              <a:t>образуется кетон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На основании данных условия задания:</a:t>
            </a:r>
          </a:p>
          <a:p>
            <a:pPr marL="0" indent="0">
              <a:buNone/>
            </a:pPr>
            <a:r>
              <a:rPr lang="ru-RU" dirty="0"/>
              <a:t>1) произведите вычисления, необходимые для установления молекулярной</a:t>
            </a:r>
          </a:p>
          <a:p>
            <a:pPr marL="0" indent="0">
              <a:buNone/>
            </a:pPr>
            <a:r>
              <a:rPr lang="ru-RU" dirty="0"/>
              <a:t>формулы органического вещества (указывайте единицы измерения искомых</a:t>
            </a:r>
          </a:p>
          <a:p>
            <a:pPr marL="0" indent="0">
              <a:buNone/>
            </a:pPr>
            <a:r>
              <a:rPr lang="ru-RU" dirty="0"/>
              <a:t>физических величин);</a:t>
            </a:r>
          </a:p>
          <a:p>
            <a:pPr marL="0" indent="0">
              <a:buNone/>
            </a:pPr>
            <a:r>
              <a:rPr lang="ru-RU" dirty="0"/>
              <a:t>2) запишите молекулярную формулу исходного органического вещества;</a:t>
            </a:r>
          </a:p>
          <a:p>
            <a:pPr marL="0" indent="0">
              <a:buNone/>
            </a:pPr>
            <a:r>
              <a:rPr lang="ru-RU" dirty="0"/>
              <a:t>3) составьте структурную формулу этого вещества, которая однозначно</a:t>
            </a:r>
          </a:p>
          <a:p>
            <a:pPr marL="0" indent="0">
              <a:buNone/>
            </a:pPr>
            <a:r>
              <a:rPr lang="ru-RU" dirty="0"/>
              <a:t>отражает порядок связи атомов в его молекуле;</a:t>
            </a:r>
          </a:p>
          <a:p>
            <a:pPr marL="0" indent="0">
              <a:buNone/>
            </a:pPr>
            <a:r>
              <a:rPr lang="ru-RU" dirty="0"/>
              <a:t>4) напишите уравнение реакции этого вещества с оксидом меди(II),</a:t>
            </a:r>
          </a:p>
          <a:p>
            <a:pPr marL="0" indent="0">
              <a:buNone/>
            </a:pPr>
            <a:r>
              <a:rPr lang="ru-RU" dirty="0"/>
              <a:t>используя структурную формулу вещества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ЕГЭ высокий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58138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281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62451653"/>
              </p:ext>
            </p:extLst>
          </p:nvPr>
        </p:nvGraphicFramePr>
        <p:xfrm>
          <a:off x="871538" y="1916832"/>
          <a:ext cx="7408862" cy="4894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ЕГЭ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ОГЭ</a:t>
                      </a:r>
                      <a:endParaRPr lang="ru-RU" dirty="0"/>
                    </a:p>
                  </a:txBody>
                  <a:tcPr marL="82321" marR="82321"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Базовый уровень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</a:rPr>
                        <a:t>№1</a:t>
                      </a:r>
                      <a:r>
                        <a:rPr lang="ru-RU" sz="1600" smtClean="0">
                          <a:effectLst/>
                        </a:rPr>
                        <a:t>. Строение атома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</a:rPr>
                        <a:t>№ 2.  Периодический закон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</a:rPr>
                        <a:t>№4. Химическая связь. Кристаллические решетки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</a:rPr>
                        <a:t>№ 13. Типы связей в молекулах органических веществ. Гибридизация атомных орбиталей углерода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№1. Строение атома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№2.  Периодический закон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№3. Химическая связь 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82321" marR="82321"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Повышенный уровень</a:t>
                      </a:r>
                      <a:endParaRPr lang="ru-RU" dirty="0"/>
                    </a:p>
                  </a:txBody>
                  <a:tcPr marL="82321" marR="823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№16. Закономерности изменения свойств элементов и их соединений в связи с положением в Периодической системе химических элементов 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Строение атома. Периодический закон. Химическая связь. Строение вещества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26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/>
              <a:t>Определите, атомы каких из указанных в ряду элементов имеют на </a:t>
            </a:r>
            <a:r>
              <a:rPr lang="ru-RU" sz="2400" dirty="0" smtClean="0"/>
              <a:t>внешнем энергетическом </a:t>
            </a:r>
            <a:r>
              <a:rPr lang="ru-RU" sz="2400" dirty="0"/>
              <a:t>уровне четыре </a:t>
            </a:r>
            <a:r>
              <a:rPr lang="ru-RU" sz="2400" dirty="0" smtClean="0"/>
              <a:t>электрона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Из указанных в ряду химических элементов выберите три элемента, </a:t>
            </a:r>
            <a:r>
              <a:rPr lang="ru-RU" sz="2400" dirty="0" smtClean="0"/>
              <a:t>которые в </a:t>
            </a:r>
            <a:r>
              <a:rPr lang="ru-RU" sz="2400" dirty="0"/>
              <a:t>Периодической системе химических элементов Д.И. Менделеева </a:t>
            </a:r>
            <a:r>
              <a:rPr lang="ru-RU" sz="2400" dirty="0" smtClean="0"/>
              <a:t>находятся в </a:t>
            </a:r>
            <a:r>
              <a:rPr lang="ru-RU" sz="2400" dirty="0"/>
              <a:t>одном </a:t>
            </a:r>
            <a:r>
              <a:rPr lang="ru-RU" sz="2400" dirty="0" smtClean="0"/>
              <a:t>периоде. Расположите </a:t>
            </a:r>
            <a:r>
              <a:rPr lang="ru-RU" sz="2400" dirty="0"/>
              <a:t>выбранные элементы в порядке возрастания их </a:t>
            </a:r>
            <a:r>
              <a:rPr lang="ru-RU" sz="2400" dirty="0" smtClean="0"/>
              <a:t>металлических свойств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 Из </a:t>
            </a:r>
            <a:r>
              <a:rPr lang="ru-RU" sz="2400" dirty="0"/>
              <a:t>предложенного перечня выберите два соединения, в </a:t>
            </a:r>
            <a:r>
              <a:rPr lang="ru-RU" sz="2400" dirty="0" smtClean="0"/>
              <a:t>  которых присутствует ионная </a:t>
            </a:r>
            <a:r>
              <a:rPr lang="ru-RU" sz="2400" dirty="0"/>
              <a:t>химическая </a:t>
            </a:r>
            <a:r>
              <a:rPr lang="ru-RU" sz="2400" dirty="0" smtClean="0"/>
              <a:t>связь</a:t>
            </a:r>
          </a:p>
          <a:p>
            <a:pPr marL="0" indent="0">
              <a:buNone/>
            </a:pPr>
            <a:r>
              <a:rPr lang="ru-RU" sz="2400" dirty="0" smtClean="0"/>
              <a:t> </a:t>
            </a:r>
            <a:r>
              <a:rPr lang="ru-RU" sz="2400" dirty="0"/>
              <a:t>1) </a:t>
            </a:r>
            <a:r>
              <a:rPr lang="ru-RU" sz="2400" dirty="0" err="1" smtClean="0"/>
              <a:t>Ca</a:t>
            </a:r>
            <a:r>
              <a:rPr lang="ru-RU" sz="2400" dirty="0" smtClean="0"/>
              <a:t>(ClO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)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  </a:t>
            </a:r>
            <a:r>
              <a:rPr lang="en-US" sz="2400" dirty="0" smtClean="0"/>
              <a:t>2</a:t>
            </a:r>
            <a:r>
              <a:rPr lang="en-US" sz="2400" dirty="0"/>
              <a:t>) </a:t>
            </a:r>
            <a:r>
              <a:rPr lang="en-US" sz="2400" dirty="0" smtClean="0"/>
              <a:t>HClO</a:t>
            </a:r>
            <a:r>
              <a:rPr lang="en-US" sz="2400" baseline="-25000" dirty="0" smtClean="0"/>
              <a:t>3</a:t>
            </a:r>
            <a:r>
              <a:rPr lang="ru-RU" sz="2400" dirty="0" smtClean="0"/>
              <a:t>  </a:t>
            </a:r>
            <a:r>
              <a:rPr lang="en-US" sz="2400" dirty="0" smtClean="0"/>
              <a:t>3</a:t>
            </a:r>
            <a:r>
              <a:rPr lang="en-US" sz="2400" dirty="0"/>
              <a:t>) </a:t>
            </a:r>
            <a:r>
              <a:rPr lang="en-US" sz="2400" dirty="0" smtClean="0"/>
              <a:t>NH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Cl</a:t>
            </a:r>
            <a:r>
              <a:rPr lang="ru-RU" sz="2400" dirty="0" smtClean="0"/>
              <a:t>  </a:t>
            </a:r>
            <a:r>
              <a:rPr lang="en-US" sz="2400" dirty="0" smtClean="0"/>
              <a:t>4</a:t>
            </a:r>
            <a:r>
              <a:rPr lang="en-US" sz="2400" dirty="0"/>
              <a:t>) </a:t>
            </a:r>
            <a:r>
              <a:rPr lang="en-US" sz="2400" dirty="0" smtClean="0"/>
              <a:t>HClO</a:t>
            </a:r>
            <a:r>
              <a:rPr lang="en-US" sz="2400" baseline="-25000" dirty="0" smtClean="0"/>
              <a:t>4</a:t>
            </a:r>
            <a:r>
              <a:rPr lang="ru-RU" sz="2400" dirty="0" smtClean="0"/>
              <a:t>  </a:t>
            </a:r>
            <a:r>
              <a:rPr lang="en-US" sz="2400" dirty="0" smtClean="0"/>
              <a:t>5</a:t>
            </a:r>
            <a:r>
              <a:rPr lang="en-US" sz="2400" dirty="0"/>
              <a:t>) Cl</a:t>
            </a:r>
            <a:r>
              <a:rPr lang="en-US" sz="2400" baseline="-25000" dirty="0"/>
              <a:t>2</a:t>
            </a:r>
            <a:r>
              <a:rPr lang="en-US" sz="2400" dirty="0"/>
              <a:t>O</a:t>
            </a:r>
            <a:r>
              <a:rPr lang="en-US" sz="2400" baseline="-25000" dirty="0"/>
              <a:t>7</a:t>
            </a:r>
            <a:endParaRPr lang="ru-RU" sz="2400" baseline="-25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ЕГЭ базовый уровень</a:t>
            </a:r>
            <a:br>
              <a:rPr lang="ru-RU" dirty="0" smtClean="0"/>
            </a:br>
            <a:r>
              <a:rPr lang="ru-RU" sz="3100" dirty="0" smtClean="0"/>
              <a:t> </a:t>
            </a:r>
            <a:r>
              <a:rPr lang="pl-PL" sz="3100" dirty="0" smtClean="0"/>
              <a:t>1</a:t>
            </a:r>
            <a:r>
              <a:rPr lang="pl-PL" sz="3100" dirty="0"/>
              <a:t>) </a:t>
            </a:r>
            <a:r>
              <a:rPr lang="pl-PL" sz="3100" dirty="0" smtClean="0"/>
              <a:t>Na</a:t>
            </a:r>
            <a:r>
              <a:rPr lang="ru-RU" sz="3100" dirty="0" smtClean="0"/>
              <a:t>  </a:t>
            </a:r>
            <a:r>
              <a:rPr lang="pl-PL" sz="3100" dirty="0" smtClean="0"/>
              <a:t> </a:t>
            </a:r>
            <a:r>
              <a:rPr lang="pl-PL" sz="3100" dirty="0"/>
              <a:t>2) K </a:t>
            </a:r>
            <a:r>
              <a:rPr lang="ru-RU" sz="3100" dirty="0" smtClean="0"/>
              <a:t>   </a:t>
            </a:r>
            <a:r>
              <a:rPr lang="pl-PL" sz="3100" dirty="0" smtClean="0"/>
              <a:t>3</a:t>
            </a:r>
            <a:r>
              <a:rPr lang="pl-PL" sz="3100" dirty="0"/>
              <a:t>) Si </a:t>
            </a:r>
            <a:r>
              <a:rPr lang="ru-RU" sz="3100" dirty="0" smtClean="0"/>
              <a:t>  </a:t>
            </a:r>
            <a:r>
              <a:rPr lang="pl-PL" sz="3100" dirty="0" smtClean="0"/>
              <a:t>4</a:t>
            </a:r>
            <a:r>
              <a:rPr lang="pl-PL" sz="3100" dirty="0"/>
              <a:t>) Mg </a:t>
            </a:r>
            <a:r>
              <a:rPr lang="ru-RU" sz="3100" dirty="0" smtClean="0"/>
              <a:t>  </a:t>
            </a:r>
            <a:r>
              <a:rPr lang="pl-PL" sz="3100" dirty="0" smtClean="0"/>
              <a:t>5</a:t>
            </a:r>
            <a:r>
              <a:rPr lang="pl-PL" sz="3100" dirty="0"/>
              <a:t>) C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xmlns="" val="179990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450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№ 2. В </a:t>
            </a:r>
            <a:r>
              <a:rPr lang="ru-RU" sz="2000" dirty="0"/>
              <a:t>каком ряду химических элементов усиливаются неметаллические </a:t>
            </a:r>
            <a:r>
              <a:rPr lang="ru-RU" sz="2000" dirty="0" smtClean="0"/>
              <a:t>свойства соответствующих </a:t>
            </a:r>
            <a:r>
              <a:rPr lang="ru-RU" sz="2000" dirty="0"/>
              <a:t>им простых веществ?</a:t>
            </a:r>
          </a:p>
          <a:p>
            <a:pPr marL="0" indent="0">
              <a:buNone/>
            </a:pPr>
            <a:r>
              <a:rPr lang="ru-RU" sz="2000" dirty="0"/>
              <a:t>1) алюминий → фосфор → хлор</a:t>
            </a:r>
          </a:p>
          <a:p>
            <a:pPr marL="0" indent="0">
              <a:buNone/>
            </a:pPr>
            <a:r>
              <a:rPr lang="ru-RU" sz="2000" dirty="0"/>
              <a:t>2) фтор → азот → углерод</a:t>
            </a:r>
          </a:p>
          <a:p>
            <a:pPr marL="0" indent="0">
              <a:buNone/>
            </a:pPr>
            <a:r>
              <a:rPr lang="ru-RU" sz="2000" dirty="0"/>
              <a:t>3) хлор → бром → </a:t>
            </a:r>
            <a:r>
              <a:rPr lang="ru-RU" sz="2000" dirty="0" err="1"/>
              <a:t>иод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4) кремний → сера → </a:t>
            </a:r>
            <a:r>
              <a:rPr lang="ru-RU" sz="2000" dirty="0" smtClean="0"/>
              <a:t>фосфор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№ 3. В </a:t>
            </a:r>
            <a:r>
              <a:rPr lang="ru-RU" sz="2000" dirty="0"/>
              <a:t>молекуле фтора химическая связь</a:t>
            </a:r>
          </a:p>
          <a:p>
            <a:pPr marL="0" indent="0">
              <a:buNone/>
            </a:pPr>
            <a:r>
              <a:rPr lang="ru-RU" sz="2000" dirty="0"/>
              <a:t>1) ионная</a:t>
            </a:r>
          </a:p>
          <a:p>
            <a:pPr marL="0" indent="0">
              <a:buNone/>
            </a:pPr>
            <a:r>
              <a:rPr lang="ru-RU" sz="2000" dirty="0"/>
              <a:t>2) ковалентная полярная</a:t>
            </a:r>
          </a:p>
          <a:p>
            <a:pPr marL="0" indent="0">
              <a:buNone/>
            </a:pPr>
            <a:r>
              <a:rPr lang="ru-RU" sz="2000" dirty="0"/>
              <a:t>3) ковалентная неполярная</a:t>
            </a:r>
          </a:p>
          <a:p>
            <a:pPr marL="0" indent="0">
              <a:buNone/>
            </a:pPr>
            <a:r>
              <a:rPr lang="ru-RU" sz="2000" dirty="0"/>
              <a:t>4) металлическая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ОГЭ базовый </a:t>
            </a:r>
            <a:r>
              <a:rPr lang="ru-RU" dirty="0"/>
              <a:t>уровень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960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408333" cy="4314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№ 16</a:t>
            </a:r>
            <a:r>
              <a:rPr lang="ru-RU" dirty="0" smtClean="0"/>
              <a:t>. </a:t>
            </a:r>
            <a:r>
              <a:rPr lang="ru-RU" b="1" dirty="0" smtClean="0"/>
              <a:t>Общим </a:t>
            </a:r>
            <a:r>
              <a:rPr lang="ru-RU" b="1" dirty="0"/>
              <a:t>для магния и кремния </a:t>
            </a:r>
            <a:r>
              <a:rPr lang="ru-RU" b="1" dirty="0" smtClean="0"/>
              <a:t>является</a:t>
            </a:r>
            <a:endParaRPr lang="ru-RU" b="1" dirty="0"/>
          </a:p>
          <a:p>
            <a:pPr marL="0" indent="0">
              <a:buNone/>
            </a:pPr>
            <a:r>
              <a:rPr lang="ru-RU" sz="2400" dirty="0"/>
              <a:t>1) наличие трёх электронных слоёв в их атомах</a:t>
            </a:r>
          </a:p>
          <a:p>
            <a:pPr marL="0" indent="0">
              <a:buNone/>
            </a:pPr>
            <a:r>
              <a:rPr lang="ru-RU" sz="2400" dirty="0"/>
              <a:t>2) существование соответствующих им простых веществ в </a:t>
            </a:r>
            <a:r>
              <a:rPr lang="ru-RU" sz="2400" dirty="0" smtClean="0"/>
              <a:t>виде двухатомных </a:t>
            </a:r>
            <a:r>
              <a:rPr lang="ru-RU" sz="2400" dirty="0"/>
              <a:t>молекул</a:t>
            </a:r>
          </a:p>
          <a:p>
            <a:pPr marL="0" indent="0">
              <a:buNone/>
            </a:pPr>
            <a:r>
              <a:rPr lang="ru-RU" sz="2400" dirty="0"/>
              <a:t>3) то, что они относятся к металлам</a:t>
            </a:r>
          </a:p>
          <a:p>
            <a:pPr marL="0" indent="0">
              <a:buNone/>
            </a:pPr>
            <a:r>
              <a:rPr lang="ru-RU" sz="2400" dirty="0"/>
              <a:t>4) то, что значение их </a:t>
            </a:r>
            <a:r>
              <a:rPr lang="ru-RU" sz="2400" dirty="0" err="1"/>
              <a:t>электроотрицательности</a:t>
            </a:r>
            <a:r>
              <a:rPr lang="ru-RU" sz="2400" dirty="0"/>
              <a:t> меньше, чем у фосфора</a:t>
            </a:r>
          </a:p>
          <a:p>
            <a:pPr marL="0" indent="0">
              <a:buNone/>
            </a:pPr>
            <a:r>
              <a:rPr lang="ru-RU" sz="2400" dirty="0"/>
              <a:t>5) образование ими высших оксидов с общей формулой ЭО</a:t>
            </a:r>
            <a:r>
              <a:rPr lang="ru-RU" sz="2400" baseline="-25000" dirty="0"/>
              <a:t>2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ОГЭ повышенный </a:t>
            </a:r>
            <a:r>
              <a:rPr lang="ru-RU" dirty="0"/>
              <a:t>уровень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170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4969882"/>
              </p:ext>
            </p:extLst>
          </p:nvPr>
        </p:nvGraphicFramePr>
        <p:xfrm>
          <a:off x="467544" y="1551669"/>
          <a:ext cx="8301608" cy="5057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804"/>
                <a:gridCol w="4150804"/>
              </a:tblGrid>
              <a:tr h="376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ЕГЭ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ОГЭ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54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Базовый уровень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3199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№5. Классификация неорганических веществ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№№ 7-8. Свойства оксидов, гидроксидов солей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№9. Связь между классами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№5. Классификация неорганических веществ</a:t>
                      </a:r>
                      <a:endParaRPr lang="ru-RU" sz="16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№№ 10-12.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Свойства оксидов, гидроксидов солей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654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Повышенный уровень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30788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№11. Характерные химические свойства неорганических веществ (2 б.)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№25. Качественные реакции на неорганические вещества и ионы. (2 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№18. Качественные реакции на неорганические вещества и ионы. (2 б).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№19. Характерные химические свойства неорганических веществ (2 б.)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37654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Высокий уровень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36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№31. Связь между классами неорганических  веществ (4 б.)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№22. Характерные химические свойства неорганических веществ (5б.)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8092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Классы неорганических соединений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51328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smtClean="0"/>
              <a:t>№ 5.</a:t>
            </a:r>
            <a:r>
              <a:rPr lang="ru-RU" dirty="0" smtClean="0"/>
              <a:t> Установите </a:t>
            </a:r>
            <a:r>
              <a:rPr lang="ru-RU" dirty="0"/>
              <a:t>соответствие между формулой вещества и </a:t>
            </a:r>
            <a:r>
              <a:rPr lang="ru-RU" dirty="0" smtClean="0"/>
              <a:t>классом/группой, к </a:t>
            </a:r>
            <a:r>
              <a:rPr lang="ru-RU" dirty="0"/>
              <a:t>которому(-ой) это вещество принадлежит: к каждой позиции, </a:t>
            </a:r>
            <a:r>
              <a:rPr lang="ru-RU" dirty="0" smtClean="0"/>
              <a:t>обозначенной буквой</a:t>
            </a:r>
            <a:r>
              <a:rPr lang="ru-RU" dirty="0"/>
              <a:t>, подберите соответствующую позицию из второго </a:t>
            </a:r>
            <a:r>
              <a:rPr lang="ru-RU" dirty="0" smtClean="0"/>
              <a:t>столбца, обозначенную </a:t>
            </a:r>
            <a:r>
              <a:rPr lang="ru-RU" dirty="0"/>
              <a:t>цифрой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ФОРМУЛА </a:t>
            </a:r>
            <a:r>
              <a:rPr lang="ru-RU" dirty="0" smtClean="0"/>
              <a:t>ВЕЩЕСТВА                         </a:t>
            </a:r>
            <a:r>
              <a:rPr lang="ru-RU" dirty="0"/>
              <a:t>КЛАСС/ГРУППА</a:t>
            </a:r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HCO</a:t>
            </a:r>
            <a:r>
              <a:rPr lang="en-US" baseline="-25000" dirty="0" smtClean="0"/>
              <a:t>3</a:t>
            </a:r>
            <a:r>
              <a:rPr lang="ru-RU" dirty="0" smtClean="0"/>
              <a:t>                                1</a:t>
            </a:r>
            <a:r>
              <a:rPr lang="ru-RU" dirty="0"/>
              <a:t>) соль </a:t>
            </a:r>
            <a:r>
              <a:rPr lang="ru-RU" dirty="0" smtClean="0"/>
              <a:t>средняя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en-US" dirty="0" smtClean="0"/>
              <a:t>KF</a:t>
            </a:r>
            <a:r>
              <a:rPr lang="ru-RU" dirty="0" smtClean="0"/>
              <a:t>                                             2</a:t>
            </a:r>
            <a:r>
              <a:rPr lang="ru-RU" dirty="0"/>
              <a:t>) оксид </a:t>
            </a:r>
            <a:r>
              <a:rPr lang="ru-RU" dirty="0" smtClean="0"/>
              <a:t>кислотный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В) </a:t>
            </a:r>
            <a:r>
              <a:rPr lang="en-US" dirty="0"/>
              <a:t>N</a:t>
            </a:r>
            <a:r>
              <a:rPr lang="ru-RU" dirty="0" smtClean="0"/>
              <a:t>О                                            3</a:t>
            </a:r>
            <a:r>
              <a:rPr lang="ru-RU" dirty="0"/>
              <a:t>) </a:t>
            </a:r>
            <a:r>
              <a:rPr lang="ru-RU" dirty="0" smtClean="0"/>
              <a:t>оксид несолеобразующий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4</a:t>
            </a:r>
            <a:r>
              <a:rPr lang="ru-RU" dirty="0"/>
              <a:t>) соль </a:t>
            </a:r>
            <a:r>
              <a:rPr lang="ru-RU" dirty="0" smtClean="0"/>
              <a:t>кислая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ЕГЭ базовый </a:t>
            </a:r>
            <a:r>
              <a:rPr lang="ru-RU" dirty="0" smtClean="0"/>
              <a:t>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988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432</TotalTime>
  <Words>1966</Words>
  <Application>Microsoft Office PowerPoint</Application>
  <PresentationFormat>Экран (4:3)</PresentationFormat>
  <Paragraphs>291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Волна</vt:lpstr>
      <vt:lpstr>Подготовка к ГИА 2017</vt:lpstr>
      <vt:lpstr>ОГЭ</vt:lpstr>
      <vt:lpstr>ЕГЭ</vt:lpstr>
      <vt:lpstr>Строение атома. Периодический закон. Химическая связь. Строение вещества</vt:lpstr>
      <vt:lpstr> ЕГЭ базовый уровень  1) Na   2) K    3) Si   4) Mg   5) C</vt:lpstr>
      <vt:lpstr> ОГЭ базовый уровень </vt:lpstr>
      <vt:lpstr> ОГЭ повышенный уровень </vt:lpstr>
      <vt:lpstr>Классы неорганических соединений</vt:lpstr>
      <vt:lpstr>ЕГЭ базовый уровень</vt:lpstr>
      <vt:lpstr>ЕГЭ базовый уровень</vt:lpstr>
      <vt:lpstr>ЕГЭ базовый уровень</vt:lpstr>
      <vt:lpstr>ЕГЭ базовый уровень</vt:lpstr>
      <vt:lpstr>ОГЭ базовый уровень</vt:lpstr>
      <vt:lpstr>ОГЭ базовый уровень</vt:lpstr>
      <vt:lpstr>ОГЭ базовый уровень</vt:lpstr>
      <vt:lpstr>ОГЭ базовый уровень</vt:lpstr>
      <vt:lpstr>ЕГЭ повышенный уровень</vt:lpstr>
      <vt:lpstr>ОГЭ повышенный уровень</vt:lpstr>
      <vt:lpstr>ЕГЭ повышенный уровень</vt:lpstr>
      <vt:lpstr>ОГЭ повышенный уровень</vt:lpstr>
      <vt:lpstr>ЕГЭ высокий уровень</vt:lpstr>
      <vt:lpstr>ОГЭ высокий уровень</vt:lpstr>
      <vt:lpstr>Окислительно-восстановительные реакции</vt:lpstr>
      <vt:lpstr>ЕГЭ базовый уровень  1) Na   2) K   3) Si   4) Mg   5) C</vt:lpstr>
      <vt:lpstr>ОГЭ базовый уровень</vt:lpstr>
      <vt:lpstr>ЕГЭ высокий уровень</vt:lpstr>
      <vt:lpstr>ОГЭ высокий уровень</vt:lpstr>
      <vt:lpstr>Задачи</vt:lpstr>
      <vt:lpstr>ЕГЭ базовый уровень</vt:lpstr>
      <vt:lpstr>ОГЭ базовый уровень</vt:lpstr>
      <vt:lpstr>ЕГЭ высокий уровень</vt:lpstr>
      <vt:lpstr>ОГЭ высокий уровень</vt:lpstr>
      <vt:lpstr>ЕГЭ высокий уровень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ГИА 2017</dc:title>
  <dc:creator>515</dc:creator>
  <cp:lastModifiedBy>Dmitrii Dombrovskii</cp:lastModifiedBy>
  <cp:revision>28</cp:revision>
  <dcterms:created xsi:type="dcterms:W3CDTF">2016-09-12T09:33:20Z</dcterms:created>
  <dcterms:modified xsi:type="dcterms:W3CDTF">2016-10-30T14:27:32Z</dcterms:modified>
</cp:coreProperties>
</file>