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00" r:id="rId4"/>
  </p:sldMasterIdLst>
  <p:notesMasterIdLst>
    <p:notesMasterId r:id="rId27"/>
  </p:notesMasterIdLst>
  <p:handoutMasterIdLst>
    <p:handoutMasterId r:id="rId28"/>
  </p:handoutMasterIdLst>
  <p:sldIdLst>
    <p:sldId id="270" r:id="rId5"/>
    <p:sldId id="285" r:id="rId6"/>
    <p:sldId id="286" r:id="rId7"/>
    <p:sldId id="287" r:id="rId8"/>
    <p:sldId id="302" r:id="rId9"/>
    <p:sldId id="294" r:id="rId10"/>
    <p:sldId id="295" r:id="rId11"/>
    <p:sldId id="303" r:id="rId12"/>
    <p:sldId id="304" r:id="rId13"/>
    <p:sldId id="305" r:id="rId14"/>
    <p:sldId id="306" r:id="rId15"/>
    <p:sldId id="298" r:id="rId16"/>
    <p:sldId id="308" r:id="rId17"/>
    <p:sldId id="307" r:id="rId18"/>
    <p:sldId id="309" r:id="rId19"/>
    <p:sldId id="310" r:id="rId20"/>
    <p:sldId id="296" r:id="rId21"/>
    <p:sldId id="311" r:id="rId22"/>
    <p:sldId id="312" r:id="rId23"/>
    <p:sldId id="313" r:id="rId24"/>
    <p:sldId id="297" r:id="rId25"/>
    <p:sldId id="292" r:id="rId26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howGuides="1">
      <p:cViewPr varScale="1">
        <p:scale>
          <a:sx n="76" d="100"/>
          <a:sy n="76" d="100"/>
        </p:scale>
        <p:origin x="126" y="82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484CA07-C5E7-423F-8A89-CDEFB98BBBBD}" type="datetime1">
              <a:rPr lang="ru-RU" smtClean="0">
                <a:solidFill>
                  <a:schemeClr val="tx2"/>
                </a:solidFill>
              </a:rPr>
              <a:pPr algn="r" rtl="0"/>
              <a:t>17.11.2022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ru-RU" smtClean="0">
                <a:solidFill>
                  <a:schemeClr val="tx2"/>
                </a:solidFill>
              </a:rPr>
              <a:pPr algn="r" rtl="0"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398E138F-070A-4ABE-8680-EE3B75046655}" type="datetime1">
              <a:rPr lang="ru-RU" smtClean="0"/>
              <a:pPr/>
              <a:t>17.11.2022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" name="Google Shape;188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1" name="Google Shape;188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9351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" name="Google Shape;188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1" name="Google Shape;188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0505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" name="Google Shape;188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1" name="Google Shape;188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307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" name="Google Shape;188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1" name="Google Shape;188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9786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" name="Google Shape;188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1" name="Google Shape;188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9170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11/17/2022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56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A54A38-064E-4FD3-ADDA-813D070CCDEC}" type="datetime1">
              <a:rPr lang="ru-RU" smtClean="0"/>
              <a:pPr/>
              <a:t>17.11.2022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352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96D35B-A72A-47CE-BC7F-8E47A98042F7}" type="datetime1">
              <a:rPr lang="ru-RU" smtClean="0"/>
              <a:pPr/>
              <a:t>17.11.2022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224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F05FC7-2B8E-409D-848C-109CED0920CB}" type="datetime1">
              <a:rPr lang="ru-RU" smtClean="0"/>
              <a:pPr/>
              <a:t>17.11.2022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fld id="{DA60BA0E-20D0-4E7C-B286-26C960A6788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146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11/17/2022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26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EAA6FA-49D8-40F0-9874-72AAFBF9C152}" type="datetime1">
              <a:rPr lang="ru-RU" smtClean="0"/>
              <a:pPr/>
              <a:t>17.11.2022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6368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29E139-3DCD-45B3-A256-BC4A45460039}" type="datetime1">
              <a:rPr lang="ru-RU" smtClean="0"/>
              <a:pPr/>
              <a:t>17.11.2022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54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E3CC68-AEAE-47A6-9F44-4FA6ECD045F6}" type="datetime1">
              <a:rPr lang="ru-RU" smtClean="0"/>
              <a:pPr/>
              <a:t>17.11.2022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99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F61297-96D5-47D9-A057-97E3A0064DBB}" type="datetime1">
              <a:rPr lang="ru-RU" smtClean="0"/>
              <a:pPr/>
              <a:t>17.11.2022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645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A3AD06-A2F7-42F2-8394-5FE48A31B1CA}" type="datetime1">
              <a:rPr lang="ru-RU" smtClean="0"/>
              <a:pPr/>
              <a:t>17.11.2022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201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E9F9B5-42A6-4D3C-A117-7204DD0BD50D}" type="datetime1">
              <a:rPr lang="ru-RU" smtClean="0"/>
              <a:pPr/>
              <a:t>17.11.2022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47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441" y="274638"/>
            <a:ext cx="1096994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441" y="1600201"/>
            <a:ext cx="1096994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40EAA6FA-49D8-40F0-9874-72AAFBF9C152}" type="datetime1">
              <a:rPr lang="ru-RU" smtClean="0"/>
              <a:pPr/>
              <a:t>17.11.2022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926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s://bigenc.ru/text/5061145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donius.club/uploads/posts/2022-01/1642257281_1-adonius-club-p-knizhnii-fon-dlya-prezentatsi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42" name="Объект 2"/>
          <p:cNvSpPr>
            <a:spLocks noGrp="1"/>
          </p:cNvSpPr>
          <p:nvPr>
            <p:ph idx="1"/>
          </p:nvPr>
        </p:nvSpPr>
        <p:spPr>
          <a:xfrm>
            <a:off x="693813" y="692696"/>
            <a:ext cx="9721080" cy="3672408"/>
          </a:xfrm>
        </p:spPr>
        <p:txBody>
          <a:bodyPr>
            <a:prstTxWarp prst="textButton">
              <a:avLst/>
            </a:prstTxWarp>
          </a:bodyPr>
          <a:lstStyle/>
          <a:p>
            <a:pPr marL="0" indent="0" algn="ctr">
              <a:buNone/>
            </a:pPr>
            <a:endParaRPr lang="ru-RU" altLang="ru-RU" sz="4400" dirty="0" smtClean="0"/>
          </a:p>
          <a:p>
            <a:pPr marL="0" indent="0" algn="ctr">
              <a:buNone/>
            </a:pPr>
            <a:r>
              <a:rPr lang="ru-RU" altLang="ru-RU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Развитие библиотечного дела</a:t>
            </a:r>
          </a:p>
          <a:p>
            <a:pPr marL="0" indent="0" algn="ctr">
              <a:buNone/>
            </a:pPr>
            <a:r>
              <a:rPr lang="ru-RU" altLang="ru-RU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В России в </a:t>
            </a:r>
            <a:r>
              <a:rPr lang="en-US" altLang="ru-RU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XX</a:t>
            </a:r>
            <a:r>
              <a:rPr lang="ru-RU" altLang="ru-RU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веке</a:t>
            </a:r>
            <a:endParaRPr lang="ru-RU" altLang="ru-RU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7749" y="5301208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endParaRPr lang="ru-RU" sz="1800" b="1" dirty="0" smtClean="0"/>
          </a:p>
          <a:p>
            <a:pPr>
              <a:lnSpc>
                <a:spcPct val="100000"/>
              </a:lnSpc>
            </a:pPr>
            <a:r>
              <a:rPr lang="ru-RU" sz="1800" b="1" dirty="0" smtClean="0"/>
              <a:t>БОУ </a:t>
            </a:r>
            <a:r>
              <a:rPr lang="ru-RU" sz="1800" b="1" dirty="0"/>
              <a:t>Лицей № 244 Кировского района</a:t>
            </a:r>
          </a:p>
          <a:p>
            <a:pPr>
              <a:lnSpc>
                <a:spcPct val="100000"/>
              </a:lnSpc>
            </a:pPr>
            <a:r>
              <a:rPr lang="ru-RU" sz="1800" b="1" dirty="0"/>
              <a:t>Г. </a:t>
            </a:r>
            <a:r>
              <a:rPr lang="ru-RU" sz="1800" b="1" dirty="0" err="1"/>
              <a:t>Санкт-петербурга</a:t>
            </a:r>
            <a:endParaRPr lang="ru-RU" sz="1800" b="1" dirty="0"/>
          </a:p>
          <a:p>
            <a:pPr>
              <a:lnSpc>
                <a:spcPct val="100000"/>
              </a:lnSpc>
            </a:pPr>
            <a:r>
              <a:rPr lang="ru-RU" sz="1800" b="1" dirty="0" err="1"/>
              <a:t>Зав.библиотекой</a:t>
            </a:r>
            <a:r>
              <a:rPr lang="ru-RU" sz="1800" b="1" dirty="0"/>
              <a:t> Якимова Е.Г.                                                      </a:t>
            </a:r>
            <a:endParaRPr lang="ru-RU" sz="1800" b="1" dirty="0" smtClean="0"/>
          </a:p>
          <a:p>
            <a:pPr>
              <a:lnSpc>
                <a:spcPct val="100000"/>
              </a:lnSpc>
            </a:pPr>
            <a:r>
              <a:rPr lang="ru-RU" sz="1800" b="1" dirty="0" smtClean="0"/>
              <a:t>                                                                                                                   2022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6668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donius.club/uploads/posts/2022-01/1642257281_1-adonius-club-p-knizhnii-fon-dlya-prezentatsi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765" y="188640"/>
            <a:ext cx="6460108" cy="648072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/>
              <a:t>В 1918 ос­но­ван Ин­сти­тут вне­шко­ль­но­го об­ра­зо­ва­ния (Пет­ро­град), го­то­вивший биб­лио­те­ка­рей. С 1923 на­чал вы­хо­дить уч­ре­ж­дён­ный </a:t>
            </a:r>
            <a:r>
              <a:rPr lang="ru-RU" sz="2800" dirty="0" err="1"/>
              <a:t>Нар­ком­про­сом</a:t>
            </a:r>
            <a:r>
              <a:rPr lang="ru-RU" sz="2800" dirty="0"/>
              <a:t> ж. «Крас­ный биб­лио­те­карь» (ны­не «Биб­лио­те­ка»). В 1924 со­сто­ял­ся 1-й съезд биб­лио­теч­ных ра­бот­ни­ков РСФСР, от­кры­тый док­ла­дом Л. Д. Троц­ко­го «Ле­ни­низм и биб­лио­теч­ная ра­бо­та». В 1930 от­крыт Мо­с­ков­ский биб­лио­теч­ный ин-т (ны­не Мо­с­ков­ский </a:t>
            </a:r>
            <a:r>
              <a:rPr lang="ru-RU" sz="2800" dirty="0" err="1"/>
              <a:t>гoс</a:t>
            </a:r>
            <a:r>
              <a:rPr lang="ru-RU" sz="2800" dirty="0"/>
              <a:t>. ун-т куль­ту­ры и ис­кусств), став­ший ве­ду­щим ву­зом стра­ны в об­лас­ти биб­лио­те­ко­ве­де­ния и </a:t>
            </a:r>
            <a:r>
              <a:rPr lang="ru-RU" sz="2800" dirty="0" err="1"/>
              <a:t>биб­лио­гра­фо­ве­де­ния</a:t>
            </a:r>
            <a:r>
              <a:rPr lang="ru-RU" sz="2800" dirty="0"/>
              <a:t>. </a:t>
            </a:r>
            <a:r>
              <a:rPr lang="ru-RU" sz="2800" dirty="0" smtClean="0"/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/>
              <a:t>В </a:t>
            </a:r>
            <a:r>
              <a:rPr lang="ru-RU" sz="2800" dirty="0"/>
              <a:t>1934 про­ве­де­на пе­ре­пись биб­лио­тек.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800" dirty="0" smtClean="0"/>
          </a:p>
        </p:txBody>
      </p:sp>
      <p:pic>
        <p:nvPicPr>
          <p:cNvPr id="2052" name="Picture 4" descr="https://www.prlib.ru/sites/default/files/book_preview/0f57a839-53a8-4656-a9aa-293d38d6e77f/293490_do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317" y="545022"/>
            <a:ext cx="5258851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19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donius.club/uploads/posts/2022-01/1642257281_1-adonius-club-p-knizhnii-fon-dlya-prezentatsi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757" y="404664"/>
            <a:ext cx="6048671" cy="5544615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/>
              <a:t>В 1930-е гг. мно­гие биб­лио­теч­ные ра­бот­ни­ки под­верг­лись ре­прес­си­ям, ко­то­рые на­ча­лись со сфаб­ри­ко­ван­но­го «дела ле­нин­град­ских биб­лио­те­ка­рей-ака­деми­ков» Биб­лио­те­ки АН СССР. Про­во­ди­лись фрон­таль­ные чи­ст­ки биб­лио­теч­ных фон­дов от не­угод­ных пар­тий­но­му ап­па­ра­ту книг. Тем не ме­нее на­ка­ну­не Великой Отечественной вой­ны СССР об­ла­дал ши­ро­ко раз­ветв­лён­ной се­тью биб­лио­тек всех ви­дов, их фон­ды воз­рос­ли в не­сколь­ко раз по срав­не­нию с до­ре­во­лю­ци­он­ным пе­рио­дом.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3600" dirty="0" smtClean="0"/>
          </a:p>
        </p:txBody>
      </p:sp>
      <p:pic>
        <p:nvPicPr>
          <p:cNvPr id="3080" name="Picture 8" descr="https://static.auction.ru/offer_images/rd48/2020/11/05/07/big/V/vf83d9hxqbB/moskva_2_j_moskovskij_universitet_pirogovskaja_ulica_izd_tresta_mosspravizd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232" y="185756"/>
            <a:ext cx="5758979" cy="415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24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donius.club/uploads/posts/2022-01/1642257281_1-adonius-club-p-knizhnii-fon-dlya-prezentatsii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4" name="Google Shape;1884;p289"/>
          <p:cNvSpPr/>
          <p:nvPr/>
        </p:nvSpPr>
        <p:spPr>
          <a:xfrm>
            <a:off x="747092" y="332656"/>
            <a:ext cx="5544616" cy="585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/>
            <a:r>
              <a:rPr lang="ru-RU" sz="2000" dirty="0"/>
              <a:t>Сотрудники </a:t>
            </a:r>
            <a:r>
              <a:rPr lang="ru-RU" sz="2000" b="1" dirty="0"/>
              <a:t>библиотеки</a:t>
            </a:r>
            <a:r>
              <a:rPr lang="ru-RU" sz="2000" dirty="0"/>
              <a:t> перед праздничной демонстрацией 7 ноября </a:t>
            </a:r>
            <a:r>
              <a:rPr lang="ru-RU" sz="2000" b="1" dirty="0"/>
              <a:t>1941</a:t>
            </a:r>
            <a:r>
              <a:rPr lang="ru-RU" sz="2000" dirty="0"/>
              <a:t> года.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  <a:p>
            <a:r>
              <a:rPr lang="ru-RU" sz="3600" dirty="0" smtClean="0"/>
              <a:t>Во </a:t>
            </a:r>
            <a:r>
              <a:rPr lang="ru-RU" sz="3600" dirty="0"/>
              <a:t>вре­мя вой­ны унич­то­же­ны свыше 190 млн. экз. книг (38% со­во­куп­но­го биб­лио­теч­но­го фон­да), раз­ру­ше­ны 130 тыс. биб­лио­теч­ных зда­ний (52% биб­лио­теч­ных зда­ний стра­ны). </a:t>
            </a:r>
          </a:p>
        </p:txBody>
      </p:sp>
      <p:pic>
        <p:nvPicPr>
          <p:cNvPr id="4098" name="Picture 2" descr="Сотрудники библиотеки перед праздничной демонстрацией 7 ноября 1941 года.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436" y="188640"/>
            <a:ext cx="561662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31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donius.club/uploads/posts/2022-01/1642257281_1-adonius-club-p-knizhnii-fon-dlya-prezentatsii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4" name="Google Shape;1884;p289"/>
          <p:cNvSpPr/>
          <p:nvPr/>
        </p:nvSpPr>
        <p:spPr>
          <a:xfrm>
            <a:off x="117748" y="116632"/>
            <a:ext cx="11305256" cy="65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2800" dirty="0" smtClean="0"/>
              <a:t>Библиотекари </a:t>
            </a:r>
            <a:r>
              <a:rPr lang="ru-RU" sz="2800" dirty="0"/>
              <a:t>вложили свой труд в общее дело победы – в тяжелых условиях военного времени тысячи библиотекарей показали пример героического самоотверженного труда. Деятельность библиотек в годы войны – это огромный пласт дел, событий, имен. Но, несмотря на все трудности, библиотекари не прекращали самоотверженной работы. Многие библиотеки оказывались оставленными среди развалин и гибли от огня, воды и ненастья. Библиотекари собирали и спасали эти книжные богатства. </a:t>
            </a:r>
            <a:endParaRPr lang="ru-RU" sz="2800" dirty="0" smtClean="0"/>
          </a:p>
          <a:p>
            <a:r>
              <a:rPr lang="ru-RU" sz="2800" dirty="0" smtClean="0"/>
              <a:t>Газеты </a:t>
            </a:r>
            <a:r>
              <a:rPr lang="ru-RU" sz="2800" dirty="0"/>
              <a:t>военной поры называли библиотекарей и книгонош </a:t>
            </a:r>
            <a:r>
              <a:rPr lang="ru-RU" sz="2800" b="1" dirty="0"/>
              <a:t>«бойцами культурного фронта»</a:t>
            </a:r>
            <a:r>
              <a:rPr lang="ru-RU" sz="2800" dirty="0"/>
              <a:t>. Так же называли тех, кто на передовой в перерывах между боями создавал дивизионные, полковые и даже ротные библиотеки. </a:t>
            </a:r>
            <a:r>
              <a:rPr lang="ru-RU" sz="2800" dirty="0" smtClean="0"/>
              <a:t>И </a:t>
            </a:r>
            <a:r>
              <a:rPr lang="ru-RU" sz="2800" dirty="0"/>
              <a:t>тех, кто с вещмешком </a:t>
            </a:r>
            <a:endParaRPr lang="ru-RU" sz="2800" dirty="0" smtClean="0"/>
          </a:p>
          <a:p>
            <a:r>
              <a:rPr lang="ru-RU" sz="2800" dirty="0" smtClean="0"/>
              <a:t>за </a:t>
            </a:r>
            <a:r>
              <a:rPr lang="ru-RU" sz="2800" dirty="0"/>
              <a:t>спиной пробирался </a:t>
            </a:r>
            <a:r>
              <a:rPr lang="ru-RU" sz="2800" dirty="0" smtClean="0"/>
              <a:t>на </a:t>
            </a:r>
            <a:r>
              <a:rPr lang="ru-RU" sz="2800" dirty="0"/>
              <a:t>отдаленные участки </a:t>
            </a:r>
            <a:endParaRPr lang="ru-RU" sz="2800" dirty="0" smtClean="0"/>
          </a:p>
          <a:p>
            <a:r>
              <a:rPr lang="ru-RU" sz="2800" dirty="0" smtClean="0"/>
              <a:t>фронта </a:t>
            </a:r>
            <a:r>
              <a:rPr lang="ru-RU" sz="2800" dirty="0"/>
              <a:t>с книгами, </a:t>
            </a:r>
            <a:r>
              <a:rPr lang="ru-RU" sz="2800" dirty="0" smtClean="0"/>
              <a:t>заказанными </a:t>
            </a:r>
            <a:r>
              <a:rPr lang="ru-RU" sz="2800" dirty="0"/>
              <a:t>бойцами.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03979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donius.club/uploads/posts/2022-01/1642257281_1-adonius-club-p-knizhnii-fon-dlya-prezentatsii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3" name="Google Shape;1883;p2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65255" y="-1"/>
            <a:ext cx="5213350" cy="3584575"/>
          </a:xfrm>
          <a:prstGeom prst="rect">
            <a:avLst/>
          </a:prstGeom>
          <a:noFill/>
          <a:ln>
            <a:noFill/>
          </a:ln>
        </p:spPr>
      </p:pic>
      <p:sp>
        <p:nvSpPr>
          <p:cNvPr id="1884" name="Google Shape;1884;p289"/>
          <p:cNvSpPr/>
          <p:nvPr/>
        </p:nvSpPr>
        <p:spPr>
          <a:xfrm>
            <a:off x="405780" y="188640"/>
            <a:ext cx="6264696" cy="6001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По­сле­во­ен­ное вре­мя ха­рак­те­ри­зует­ся бы­ст­рым рос­том биб­лио­теч­ной сети, осо­бен­но в сель­ской ме­ст­но­сти, уве­ли­че­ни­ем фон­дов, строи­тель­ст­вом биб­лио­теч­ных зда­ний, раз­но­об­ра­зи­ем форм мас­со­вой ра­бо­ты.</a:t>
            </a:r>
          </a:p>
          <a:p>
            <a:r>
              <a:rPr lang="ru-RU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После </a:t>
            </a:r>
            <a:r>
              <a:rPr lang="ru-RU" sz="28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Великой Отечественной войны окончательно сформировалась сеть научных и специальных библиотек, но в библиотечном деле снова назревал кризис. Библиотеки и их работники катастрофически отставали от мирового уровня как в техническом, так и в научном отношении.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18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donius.club/uploads/posts/2022-01/1642257281_1-adonius-club-p-knizhnii-fon-dlya-prezentatsii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4" name="Google Shape;1884;p289"/>
          <p:cNvSpPr/>
          <p:nvPr/>
        </p:nvSpPr>
        <p:spPr>
          <a:xfrm>
            <a:off x="405780" y="188640"/>
            <a:ext cx="6264696" cy="6001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5780" y="116633"/>
            <a:ext cx="10585176" cy="6924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Одной из важнейших задач Советского государства в послевоенный период стало восстановление и дальнейшее развитие сети библиотек, широкое развертывание библиотечного обслуживания населения.</a:t>
            </a:r>
          </a:p>
          <a:p>
            <a:r>
              <a:rPr lang="ru-RU" sz="2800" dirty="0"/>
              <a:t>Скорейшему восстановлению библиотечной сети в послевоенные годы значительно содействовал Государственный фонд, который с 1943 по 1947 года направил в библиотеки Советского Союза свыше 13 млн. книг.</a:t>
            </a:r>
          </a:p>
          <a:p>
            <a:r>
              <a:rPr lang="ru-RU" sz="2800" dirty="0"/>
              <a:t>В 1945 г. в РСФСР и других союзных республиках была проведена государственная регистрация библиотек, позволившая выявить действительное состояние их сети. Она показала, что в РСФСР около 50% районных библиотек имели фонд менее 5тыс. книг каждая и 62,7% сельских библиотек- до 1 тыс. Такое же неудовлетворительное положение было выявлено при проверке детских библиотек.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endParaRPr lang="ru-RU" dirty="0" smtClean="0">
              <a:solidFill>
                <a:srgbClr val="00336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74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donius.club/uploads/posts/2022-01/1642257281_1-adonius-club-p-knizhnii-fon-dlya-prezentatsii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4" name="Google Shape;1884;p289"/>
          <p:cNvSpPr/>
          <p:nvPr/>
        </p:nvSpPr>
        <p:spPr>
          <a:xfrm>
            <a:off x="405780" y="188640"/>
            <a:ext cx="6264696" cy="6001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5780" y="548680"/>
            <a:ext cx="5400601" cy="5862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3200" dirty="0">
                <a:solidFill>
                  <a:srgbClr val="0033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1950 до­военный уро­вень раз­ви­тия биб­лио­теч­но­го де­ла был пре­вы­шен. С 1952 вы­ходит сб. «Биб­лио­те­ки СССР. Опыт ра­бо­ты» (с 1973 – «Со­вет­ское биб­лио­те­ко­ве­де­ние»; ны­не – «Биб­лио­те­ко­ведение»); с 1961 – сб. «Тех­ниче­ские биб­лио­те­ки СССР» (ны­не «На­уч­ные и техни­че­ские биб­лио­те­ки»).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s://bigenc.ru/media/2017/12/11/1239070976/19.jpg.262x-.pn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428" y="269102"/>
            <a:ext cx="4803616" cy="27278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238428" y="3501008"/>
            <a:ext cx="5184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</a:rPr>
              <a:t>Всероссийская государственная библиотека иностранной литературы им. М.И. </a:t>
            </a:r>
            <a:r>
              <a:rPr lang="ru-RU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Рудоминов</a:t>
            </a: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</a:rPr>
              <a:t> Москве. 1967. Архитекторы Д.Н. Чечулин, Н.М. </a:t>
            </a:r>
            <a:r>
              <a:rPr lang="ru-RU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Молоков</a:t>
            </a: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</a:rPr>
              <a:t>, В.А. Ситнов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87358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donius.club/uploads/posts/2022-01/1642257281_1-adonius-club-p-knizhnii-fon-dlya-prezentatsi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7174532" cy="6700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dirty="0" smtClean="0">
                <a:solidFill>
                  <a:srgbClr val="0033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rgbClr val="0033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середине </a:t>
            </a:r>
            <a:r>
              <a:rPr lang="ru-RU" sz="2800" dirty="0">
                <a:solidFill>
                  <a:srgbClr val="0033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60-х гг. мас­со­вые сель­ские биб­лио­те­ки по ря­ду по­ка­за­те­лей срав­ня­лись с го­род­ски­ми, на­ча­ла ис­че­зать дис­про­пор­ция в обес­пече­нии раз­лич­ных биб­лио­тек фон­да­ми. С 1959 биб­лио­те­ки ста­ли по­сто­ян­но уча­ст­во­вать в ме­ро­прия­ти­ях Ме­ж­ду­на­род­ной фе­де­ра­ции биб­лио­течных ас­со­циа­ций и уч­ре­ж­де­ний и ЮНЕСКО</a:t>
            </a:r>
            <a:r>
              <a:rPr lang="ru-RU" sz="2800" dirty="0" smtClean="0">
                <a:solidFill>
                  <a:srgbClr val="0033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Особое внимание с начала 60-ых годов стало уделяться вопросам развития системы научно-технической информации, ориентированную в основном на обслуживание отраслей оборонного характера. </a:t>
            </a:r>
            <a:endParaRPr lang="ru-RU" sz="280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img-fotki.yandex.ru/get/4117/97833783.198/0_9c938_fd33c307_XX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971" y="0"/>
            <a:ext cx="4875854" cy="387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79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donius.club/uploads/posts/2022-01/1642257281_1-adonius-club-p-knizhnii-fon-dlya-prezentatsi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34372" y="404664"/>
            <a:ext cx="5760640" cy="4197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 специальных исследований библиотечная профессия становится с середины 70-х гг.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результаты обновления жизни профессиональных библиотек СССР проявились в 1989 году, когда была создана первая, не подчиняющаяся государству библиотечная ассоциация, которое объединило Ленинградское и Московское библиотечные общества.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s://i01.fotocdn.net/s124/dac73d403f35db97/public_pin_m/28278376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80" y="0"/>
            <a:ext cx="5715000" cy="42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94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donius.club/uploads/posts/2022-01/1642257281_1-adonius-club-p-knizhnii-fon-dlya-prezentatsi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oogle Shape;1899;p2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3932" y="271463"/>
            <a:ext cx="8856984" cy="23542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05780" y="2897189"/>
            <a:ext cx="873504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1990-е годы принесли немало и плохого, и хорошего. Библиотеки стали не только закрываться, но и исчезать вообще. </a:t>
            </a:r>
            <a:endParaRPr lang="ru-RU" dirty="0"/>
          </a:p>
          <a:p>
            <a:pPr algn="ctr"/>
            <a:r>
              <a:rPr lang="ru-RU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Но с тех же девяностых годов начался новый этап. Стало происходить техническое переоснащение библиотек и превращение их в культурные центры на основе новых технологий. Библиотеки становятся центрами информации, модифицируются программы образовательных учреждений.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487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donius.club/uploads/posts/2022-01/1642257281_1-adonius-club-p-knizhnii-fon-dlya-prezentatsi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4" y="-1"/>
            <a:ext cx="2141537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7507" name="Прямоугольник 1"/>
          <p:cNvSpPr>
            <a:spLocks noChangeArrowheads="1"/>
          </p:cNvSpPr>
          <p:nvPr/>
        </p:nvSpPr>
        <p:spPr bwMode="auto">
          <a:xfrm>
            <a:off x="405780" y="188640"/>
            <a:ext cx="1152128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altLang="ru-RU" sz="3200" b="1" dirty="0"/>
              <a:t>XIX век — воистину век книги, век библиотек и век библиотекарей. Бурно развивается </a:t>
            </a:r>
            <a:endParaRPr lang="ru-RU" altLang="ru-RU" sz="3200" b="1" dirty="0" smtClean="0"/>
          </a:p>
          <a:p>
            <a:pPr algn="r"/>
            <a:r>
              <a:rPr lang="ru-RU" altLang="ru-RU" sz="3200" b="1" dirty="0" smtClean="0"/>
              <a:t>типографская </a:t>
            </a:r>
            <a:r>
              <a:rPr lang="ru-RU" altLang="ru-RU" sz="3200" b="1" dirty="0"/>
              <a:t>деятельность, </a:t>
            </a:r>
            <a:endParaRPr lang="ru-RU" altLang="ru-RU" sz="3200" b="1" dirty="0" smtClean="0"/>
          </a:p>
          <a:p>
            <a:pPr algn="r"/>
            <a:r>
              <a:rPr lang="ru-RU" altLang="ru-RU" sz="3200" b="1" dirty="0" smtClean="0"/>
              <a:t>что </a:t>
            </a:r>
            <a:r>
              <a:rPr lang="ru-RU" altLang="ru-RU" sz="3200" b="1" dirty="0"/>
              <a:t>способствует росту числа книг и библиотек. </a:t>
            </a:r>
            <a:endParaRPr lang="ru-RU" altLang="ru-RU" sz="3200" b="1" dirty="0" smtClean="0"/>
          </a:p>
          <a:p>
            <a:pPr algn="r"/>
            <a:r>
              <a:rPr lang="ru-RU" altLang="ru-RU" sz="3200" b="1" dirty="0" smtClean="0"/>
              <a:t>А </a:t>
            </a:r>
            <a:r>
              <a:rPr lang="ru-RU" altLang="ru-RU" sz="3200" b="1" dirty="0"/>
              <a:t>это неизбежно влекло за собой </a:t>
            </a:r>
            <a:endParaRPr lang="ru-RU" altLang="ru-RU" sz="3200" b="1" dirty="0" smtClean="0"/>
          </a:p>
          <a:p>
            <a:pPr algn="r"/>
            <a:r>
              <a:rPr lang="ru-RU" altLang="ru-RU" sz="3200" b="1" dirty="0" smtClean="0"/>
              <a:t>все </a:t>
            </a:r>
            <a:r>
              <a:rPr lang="ru-RU" altLang="ru-RU" sz="3200" b="1" dirty="0"/>
              <a:t>возрастающий спрос на библиотечных служащих.</a:t>
            </a:r>
          </a:p>
          <a:p>
            <a:r>
              <a:rPr lang="ru-RU" altLang="ru-RU" sz="3200" b="1" dirty="0" smtClean="0"/>
              <a:t>Профессия </a:t>
            </a:r>
            <a:r>
              <a:rPr lang="ru-RU" altLang="ru-RU" sz="3200" b="1" dirty="0"/>
              <a:t>становится престижной, </a:t>
            </a:r>
            <a:endParaRPr lang="ru-RU" altLang="ru-RU" sz="3200" b="1" dirty="0" smtClean="0"/>
          </a:p>
          <a:p>
            <a:r>
              <a:rPr lang="ru-RU" altLang="ru-RU" sz="3200" b="1" dirty="0" smtClean="0"/>
              <a:t>работать </a:t>
            </a:r>
            <a:r>
              <a:rPr lang="ru-RU" altLang="ru-RU" sz="3200" b="1" dirty="0"/>
              <a:t>в библиотеки идут </a:t>
            </a:r>
            <a:endParaRPr lang="ru-RU" altLang="ru-RU" sz="3200" b="1" dirty="0" smtClean="0"/>
          </a:p>
          <a:p>
            <a:r>
              <a:rPr lang="ru-RU" altLang="ru-RU" sz="3200" b="1" dirty="0" smtClean="0"/>
              <a:t>выпускники </a:t>
            </a:r>
            <a:r>
              <a:rPr lang="ru-RU" altLang="ru-RU" sz="3200" b="1" dirty="0"/>
              <a:t>университетов и академий</a:t>
            </a:r>
            <a:r>
              <a:rPr lang="ru-RU" altLang="ru-RU" sz="3200" b="1" dirty="0" smtClean="0"/>
              <a:t>,</a:t>
            </a:r>
          </a:p>
          <a:p>
            <a:r>
              <a:rPr lang="ru-RU" altLang="ru-RU" sz="3200" b="1" dirty="0" smtClean="0"/>
              <a:t> </a:t>
            </a:r>
            <a:r>
              <a:rPr lang="ru-RU" altLang="ru-RU" sz="3200" b="1" dirty="0"/>
              <a:t>писатели, художники. </a:t>
            </a:r>
          </a:p>
        </p:txBody>
      </p:sp>
    </p:spTree>
    <p:extLst>
      <p:ext uri="{BB962C8B-B14F-4D97-AF65-F5344CB8AC3E}">
        <p14:creationId xmlns:p14="http://schemas.microsoft.com/office/powerpoint/2010/main" val="161389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donius.club/uploads/posts/2022-01/1642257281_1-adonius-club-p-knizhnii-fon-dlya-prezentatsi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58308" y="476672"/>
            <a:ext cx="64807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646464"/>
                </a:solidFill>
                <a:latin typeface="Roboto"/>
              </a:rPr>
              <a:t>В 1994с году были приняты федеральные законы «О библиотечном деле» и «Об обязательном экземпляре», которые заложили основу и законодательной базы для библиотек страны в условиях рыночных отношений. Каждый регион получил возможность разрабатывать собственную библиотечную политику с учетом специфических особенностей региона.</a:t>
            </a:r>
            <a:endParaRPr lang="ru-RU" sz="2800" dirty="0"/>
          </a:p>
        </p:txBody>
      </p:sp>
      <p:pic>
        <p:nvPicPr>
          <p:cNvPr id="1028" name="Picture 4" descr="https://image2.slideserve.com/5228830/slide11-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6391"/>
            <a:ext cx="4898132" cy="367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hareslide.ru/img/thumbs/a6bc618e4a16d57e8f3fe7ed564c4f48-800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76" y="0"/>
            <a:ext cx="4913908" cy="320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82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donius.club/uploads/posts/2022-01/1642257281_1-adonius-club-p-knizhnii-fon-dlya-prezentatsi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764" y="188641"/>
            <a:ext cx="10228437" cy="565177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endParaRPr lang="ru-RU" sz="3600" dirty="0" smtClean="0"/>
          </a:p>
        </p:txBody>
      </p:sp>
      <p:pic>
        <p:nvPicPr>
          <p:cNvPr id="1026" name="Picture 2" descr="https://myslide.ru/documents_7/893290e8cea4c72426fdf7a4491f7bc1/img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81" y="-1"/>
            <a:ext cx="12220005" cy="685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95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donius.club/uploads/posts/2022-01/1642257281_1-adonius-club-p-knizhnii-fon-dlya-prezentatsi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11152775" cy="1728192"/>
          </a:xfrm>
          <a:scene3d>
            <a:camera prst="isometricOffAxis1Right"/>
            <a:lightRig rig="threePt" dir="t"/>
          </a:scene3d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solidFill>
                  <a:srgbClr val="7030A0"/>
                </a:solidFill>
              </a:rPr>
              <a:t/>
            </a:r>
            <a:br>
              <a:rPr lang="ru-RU" sz="9600" b="1" dirty="0" smtClean="0">
                <a:solidFill>
                  <a:srgbClr val="7030A0"/>
                </a:solidFill>
              </a:rPr>
            </a:br>
            <a:r>
              <a:rPr lang="ru-RU" sz="9600" b="1" dirty="0">
                <a:solidFill>
                  <a:srgbClr val="7030A0"/>
                </a:solidFill>
              </a:rPr>
              <a:t/>
            </a:r>
            <a:br>
              <a:rPr lang="ru-RU" sz="9600" b="1" dirty="0">
                <a:solidFill>
                  <a:srgbClr val="7030A0"/>
                </a:solidFill>
              </a:rPr>
            </a:br>
            <a:r>
              <a:rPr lang="ru-RU" sz="9600" b="1" dirty="0" smtClean="0">
                <a:solidFill>
                  <a:srgbClr val="7030A0"/>
                </a:solidFill>
              </a:rPr>
              <a:t>Спасибо </a:t>
            </a:r>
            <a:br>
              <a:rPr lang="ru-RU" sz="9600" b="1" dirty="0" smtClean="0">
                <a:solidFill>
                  <a:srgbClr val="7030A0"/>
                </a:solidFill>
              </a:rPr>
            </a:br>
            <a:r>
              <a:rPr lang="ru-RU" sz="9600" b="1" dirty="0" smtClean="0">
                <a:solidFill>
                  <a:srgbClr val="7030A0"/>
                </a:solidFill>
              </a:rPr>
              <a:t>за внимание</a:t>
            </a:r>
            <a:endParaRPr lang="ru-RU" sz="9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08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donius.club/uploads/posts/2022-01/1642257281_1-adonius-club-p-knizhnii-fon-dlya-prezentatsi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756" y="188640"/>
            <a:ext cx="10300445" cy="5507311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ru-RU" sz="3600" dirty="0"/>
              <a:t>Моментом осознания библиотечной профессии считается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1876 г.</a:t>
            </a:r>
            <a:r>
              <a:rPr lang="ru-RU" sz="3600" dirty="0"/>
              <a:t> – год учреждения первого в мире профессионального объединения библиотекарей — Американской библиотечной ассоциации.</a:t>
            </a:r>
          </a:p>
          <a:p>
            <a:pPr marL="0" indent="0" algn="ctr">
              <a:buNone/>
              <a:defRPr/>
            </a:pPr>
            <a:r>
              <a:rPr lang="ru-RU" sz="3600" dirty="0" smtClean="0"/>
              <a:t>Преподавание </a:t>
            </a:r>
            <a:r>
              <a:rPr lang="ru-RU" sz="3600" dirty="0"/>
              <a:t>профессиональных библиотечных знаний ведёт своё начало с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1887 г.</a:t>
            </a:r>
            <a:r>
              <a:rPr lang="ru-RU" sz="3600" dirty="0"/>
              <a:t>, когда одновременно открылись в Германии университетская кафедра по библиотековедению, а в США первая библиотечная школа.</a:t>
            </a:r>
          </a:p>
        </p:txBody>
      </p:sp>
    </p:spTree>
    <p:extLst>
      <p:ext uri="{BB962C8B-B14F-4D97-AF65-F5344CB8AC3E}">
        <p14:creationId xmlns:p14="http://schemas.microsoft.com/office/powerpoint/2010/main" val="328625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donius.club/uploads/posts/2022-01/1642257281_1-adonius-club-p-knizhnii-fon-dlya-prezentatsi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764" y="188641"/>
            <a:ext cx="10228437" cy="565177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endParaRPr lang="ru-RU" sz="3600" dirty="0" smtClean="0"/>
          </a:p>
          <a:p>
            <a:pPr marL="0" indent="0" algn="ctr">
              <a:buNone/>
              <a:defRPr/>
            </a:pPr>
            <a:r>
              <a:rPr lang="ru-RU" sz="3600" dirty="0" smtClean="0"/>
              <a:t>К </a:t>
            </a:r>
            <a:r>
              <a:rPr lang="ru-RU" sz="3600" dirty="0"/>
              <a:t>началу XX века огромная, но все ещё толком не отлаженная система библиотек терпит крах.</a:t>
            </a:r>
          </a:p>
          <a:p>
            <a:pPr marL="0" indent="0" algn="ctr">
              <a:buNone/>
              <a:defRPr/>
            </a:pPr>
            <a:r>
              <a:rPr lang="ru-RU" sz="3600" dirty="0"/>
              <a:t> Обилие типов и видов библиотек, отсутствие общих уставов, а также взаимодействия и планов развития, подчинённость различным ведомствам — все это затрудняло работу библиотекарей. К тому же, фонды стали огромными. Системы учёта и обработки устарели, библиотекари не справлялись,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назревала реформа</a:t>
            </a:r>
            <a:r>
              <a:rPr lang="ru-RU" sz="3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968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donius.club/uploads/posts/2022-01/1642257281_1-adonius-club-p-knizhnii-fon-dlya-prezentatsi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200"/>
            <a:ext cx="12188825" cy="683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historyrussia.org/images/Voroncovo_pole/Da5ZSM9W0AAM8y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1" y="548680"/>
            <a:ext cx="517844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3772" y="692696"/>
            <a:ext cx="51845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33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России в  конце </a:t>
            </a:r>
            <a:r>
              <a:rPr lang="ru-RU" sz="3200" dirty="0">
                <a:solidFill>
                  <a:srgbClr val="0033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19 – </a:t>
            </a:r>
            <a:r>
              <a:rPr lang="ru-RU" sz="3200" dirty="0" smtClean="0">
                <a:solidFill>
                  <a:srgbClr val="0033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начале </a:t>
            </a:r>
            <a:r>
              <a:rPr lang="ru-RU" sz="3200" dirty="0">
                <a:solidFill>
                  <a:srgbClr val="0033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 вв. воз­ник­ли пер­вые объ­е­ди­не­ния биб­лио­теч­ных ра­бот­ни­ков: сек­ции биб­лио­те­ко­ве­де­ния </a:t>
            </a:r>
            <a:r>
              <a:rPr lang="ru-RU" sz="3200" dirty="0" smtClean="0">
                <a:solidFill>
                  <a:srgbClr val="0033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Русского </a:t>
            </a:r>
            <a:r>
              <a:rPr lang="ru-RU" sz="3200" dirty="0">
                <a:solidFill>
                  <a:srgbClr val="0033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биб­лио­ло­ги­че­ско­го об­ще­ст­ва (соз­да­но в 1899) и </a:t>
            </a:r>
            <a:r>
              <a:rPr lang="ru-RU" sz="3200" dirty="0" smtClean="0">
                <a:solidFill>
                  <a:srgbClr val="0033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Русского </a:t>
            </a:r>
            <a:r>
              <a:rPr lang="ru-RU" sz="3200" dirty="0">
                <a:solidFill>
                  <a:srgbClr val="0033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биб­лио­гра­фи­че­ско­го об­ще­ст­ва (1900).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0140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donius.club/uploads/posts/2022-01/1642257281_1-adonius-club-p-knizhnii-fon-dlya-prezentatsi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764" y="188641"/>
            <a:ext cx="10228437" cy="565177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3600" dirty="0"/>
              <a:t>В </a:t>
            </a:r>
            <a:r>
              <a:rPr lang="ru-RU" sz="3600" dirty="0" smtClean="0"/>
              <a:t>1908 </a:t>
            </a:r>
            <a:r>
              <a:rPr lang="ru-RU" sz="3600" dirty="0"/>
              <a:t>г. было </a:t>
            </a:r>
            <a:r>
              <a:rPr lang="ru-RU" sz="3600" dirty="0">
                <a:solidFill>
                  <a:srgbClr val="8A8A00"/>
                </a:solidFill>
              </a:rPr>
              <a:t>создано Общество библиотековедения</a:t>
            </a:r>
            <a:r>
              <a:rPr lang="ru-RU" sz="3600" dirty="0"/>
              <a:t>, по инициативе которого стал в 1910 г. издаваться журнал "</a:t>
            </a:r>
            <a:r>
              <a:rPr lang="ru-RU" sz="3600" dirty="0">
                <a:solidFill>
                  <a:srgbClr val="8A8A00"/>
                </a:solidFill>
              </a:rPr>
              <a:t>Библиотекарь</a:t>
            </a:r>
            <a:r>
              <a:rPr lang="ru-RU" sz="3600" dirty="0"/>
              <a:t>". Созванный по инициативе Общества в 1911 г. Первый всероссийский съезд по библиотечному делу признал библиотечное дело особой </a:t>
            </a:r>
            <a:r>
              <a:rPr lang="ru-RU" sz="3600" dirty="0">
                <a:solidFill>
                  <a:srgbClr val="8A8A00"/>
                </a:solidFill>
              </a:rPr>
              <a:t>самостоятельной специальностью </a:t>
            </a:r>
            <a:r>
              <a:rPr lang="ru-RU" sz="3600" dirty="0"/>
              <a:t>и библиотекарей обособленной группой в ряду других специалистов. </a:t>
            </a:r>
          </a:p>
          <a:p>
            <a:pPr marL="0" indent="0" algn="ctr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lang="ru-RU" sz="3600" dirty="0"/>
          </a:p>
          <a:p>
            <a:pPr marL="0" indent="0" algn="ctr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ru-RU" sz="3600" dirty="0"/>
              <a:t>Проект учреждения специальных </a:t>
            </a:r>
            <a:r>
              <a:rPr lang="ru-RU" sz="3600" dirty="0">
                <a:solidFill>
                  <a:srgbClr val="8A8A00"/>
                </a:solidFill>
              </a:rPr>
              <a:t>высших курсов библиотековедения и библиографии </a:t>
            </a:r>
            <a:r>
              <a:rPr lang="ru-RU" sz="3600" dirty="0"/>
              <a:t>был представлен </a:t>
            </a:r>
            <a:r>
              <a:rPr lang="ru-RU" sz="3600" dirty="0" err="1"/>
              <a:t>JIюбовью</a:t>
            </a:r>
            <a:r>
              <a:rPr lang="ru-RU" sz="3600" dirty="0"/>
              <a:t> Борисовной Хавкиной ещё в 1904 г., однако открыты они были в Москве Народным университетом Альфонса </a:t>
            </a:r>
            <a:r>
              <a:rPr lang="ru-RU" sz="3600" dirty="0" err="1"/>
              <a:t>Леоновича</a:t>
            </a:r>
            <a:r>
              <a:rPr lang="ru-RU" sz="3600" dirty="0"/>
              <a:t> Шанявского лишь в </a:t>
            </a:r>
            <a:r>
              <a:rPr lang="ru-RU" sz="3600" dirty="0">
                <a:solidFill>
                  <a:srgbClr val="8A8A00"/>
                </a:solidFill>
              </a:rPr>
              <a:t>1913 г.</a:t>
            </a:r>
          </a:p>
          <a:p>
            <a:pPr marL="0" indent="0" algn="ctr">
              <a:buNone/>
              <a:defRPr/>
            </a:pPr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256523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donius.club/uploads/posts/2022-01/1642257281_1-adonius-club-p-knizhnii-fon-dlya-prezentatsi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1804" y="1556792"/>
            <a:ext cx="6739680" cy="4608512"/>
          </a:xfrm>
        </p:spPr>
        <p:txBody>
          <a:bodyPr>
            <a:normAutofit fontScale="92500" lnSpcReduction="20000"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Переворот 1917 года принес и горе, и преобразования. С этого времени престиж профессии библиотекаря начинает медленно, но верно угасать, хотя доверие и уважение к этому труду в стране держится еще долго. </a:t>
            </a:r>
            <a:r>
              <a:rPr lang="ru-RU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Но </a:t>
            </a:r>
            <a:r>
              <a:rPr lang="ru-RU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все-таки библиотечное дело было поставлено на </a:t>
            </a:r>
            <a:r>
              <a:rPr lang="ru-RU" sz="3200" dirty="0">
                <a:solidFill>
                  <a:srgbClr val="8A8A00"/>
                </a:solidFill>
                <a:latin typeface="Arial"/>
                <a:ea typeface="Arial"/>
                <a:cs typeface="Arial"/>
                <a:sym typeface="Arial"/>
              </a:rPr>
              <a:t>научную основу</a:t>
            </a:r>
            <a:r>
              <a:rPr lang="ru-RU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начали </a:t>
            </a:r>
            <a:r>
              <a:rPr lang="ru-RU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открываться специальные высшие учебные заведения для подготовки библиотекарей.</a:t>
            </a:r>
            <a:endParaRPr lang="ru-RU" sz="3200" dirty="0"/>
          </a:p>
          <a:p>
            <a:pPr marL="0" indent="0">
              <a:buNone/>
              <a:defRPr/>
            </a:pPr>
            <a:endParaRPr lang="ru-RU" sz="3600" dirty="0" smtClean="0"/>
          </a:p>
        </p:txBody>
      </p:sp>
      <p:pic>
        <p:nvPicPr>
          <p:cNvPr id="5" name="Google Shape;1866;p2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1484" y="1196752"/>
            <a:ext cx="4725813" cy="33123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05779" y="332656"/>
            <a:ext cx="11422557" cy="1075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  <a:spcBef>
                <a:spcPts val="1500"/>
              </a:spcBef>
              <a:spcAft>
                <a:spcPts val="1200"/>
              </a:spcAft>
            </a:pPr>
            <a:r>
              <a:rPr lang="ru-RU" sz="3000" b="1" dirty="0">
                <a:solidFill>
                  <a:srgbClr val="03255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библиотек после Октябрьской революции </a:t>
            </a:r>
            <a:endParaRPr lang="ru-RU" sz="3000" b="1" dirty="0" smtClean="0">
              <a:solidFill>
                <a:srgbClr val="032553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400"/>
              </a:lnSpc>
              <a:spcBef>
                <a:spcPts val="1500"/>
              </a:spcBef>
              <a:spcAft>
                <a:spcPts val="1200"/>
              </a:spcAft>
            </a:pPr>
            <a:r>
              <a:rPr lang="ru-RU" sz="3000" b="1" dirty="0" smtClean="0">
                <a:solidFill>
                  <a:srgbClr val="03255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1917 </a:t>
            </a:r>
            <a:r>
              <a:rPr lang="ru-RU" sz="3000" b="1" dirty="0">
                <a:solidFill>
                  <a:srgbClr val="03255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3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42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donius.club/uploads/posts/2022-01/1642257281_1-adonius-club-p-knizhnii-fon-dlya-prezentatsi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1804" y="1556792"/>
            <a:ext cx="6480720" cy="4392487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/>
              <a:t>Раз­ви­тие биб­лио­теч­но­го де­ла в пер­вые го­ды сов. власти оп­ре­де­ля­лось дек­ре­та­ми В. И. Ле­ни­на «О по­ста­нов­ке биб­лио­теч­но­го де­ла» (1918), «Об ох­ра­не биб­лио­тек и кни­го­хра­ни­лищ РСФСР» (1918), «О цен­тра­ли­за­ции биб­лио­теч­но­го де­ла в РСФСР» (1920), ко­то­ры­ми пре­ду­смат­ри­ва­лись соз­да­ние в стра­не еди­ной биб­лио­теч­ной се­ти, об­ще­дос­туп­ность биб­лио­тек, пла­но­мер­ное снаб­же­ние их но­вой ли­те­ра­ту­рой. </a:t>
            </a:r>
            <a:endParaRPr lang="ru-RU" sz="3600" dirty="0" smtClean="0"/>
          </a:p>
        </p:txBody>
      </p:sp>
      <p:pic>
        <p:nvPicPr>
          <p:cNvPr id="5" name="Google Shape;1866;p2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1484" y="1196752"/>
            <a:ext cx="4725813" cy="33123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05779" y="332656"/>
            <a:ext cx="11422557" cy="1075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  <a:spcBef>
                <a:spcPts val="1500"/>
              </a:spcBef>
              <a:spcAft>
                <a:spcPts val="1200"/>
              </a:spcAft>
            </a:pPr>
            <a:r>
              <a:rPr lang="ru-RU" sz="3000" b="1" dirty="0">
                <a:solidFill>
                  <a:srgbClr val="03255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библиотек после Октябрьской революции </a:t>
            </a:r>
            <a:endParaRPr lang="ru-RU" sz="3000" b="1" dirty="0" smtClean="0">
              <a:solidFill>
                <a:srgbClr val="032553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400"/>
              </a:lnSpc>
              <a:spcBef>
                <a:spcPts val="1500"/>
              </a:spcBef>
              <a:spcAft>
                <a:spcPts val="1200"/>
              </a:spcAft>
            </a:pPr>
            <a:r>
              <a:rPr lang="ru-RU" sz="3000" b="1" dirty="0" smtClean="0">
                <a:solidFill>
                  <a:srgbClr val="03255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1917 </a:t>
            </a:r>
            <a:r>
              <a:rPr lang="ru-RU" sz="3000" b="1" dirty="0">
                <a:solidFill>
                  <a:srgbClr val="03255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3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28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donius.club/uploads/posts/2022-01/1642257281_1-adonius-club-p-knizhnii-fon-dlya-prezentatsi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1804" y="1556792"/>
            <a:ext cx="6480720" cy="4392487"/>
          </a:xfrm>
        </p:spPr>
        <p:txBody>
          <a:bodyPr>
            <a:normAutofit fontScale="85000" lnSpcReduction="20000"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/>
              <a:t>Не­смот­ря на </a:t>
            </a:r>
            <a:r>
              <a:rPr lang="ru-RU" sz="2800" dirty="0" err="1"/>
              <a:t>Гражд</a:t>
            </a:r>
            <a:r>
              <a:rPr lang="ru-RU" sz="2800" dirty="0"/>
              <a:t>. вой­ну (1917– 1922) и раз­ру­ху, пра­ви­тель­ст­во обес­печи­ло со­хран­ность фон­дов и в ре­зуль­та­те на­цио­на­ли­за­ции ча­ст­ных биб­лио­тек при­ум­но­жи­ло фон­ды биб­лио­тек обще­ст­вен­но­го поль­зо­ва­ния. В 20-х гг. в ос­но­ве раз­ви­тия биб­лио­теч­но­го де­ла ле­жа­ла кон­цеп­ция, суть ко­то­рой сво­ди­лась, с од­ной сто­ро­ны, к ши­ро­кой де­мо­кра­ти­за­ции биб­лио­теч­ного де­ла, а с дру­гой – к то­таль­но­му гос­под­ству ком­му­ни­сти­че­ской идео­ло­гии, к пре­вра­ще­нию всех биб­лио­тек об­ще­ст­вен­но­го поль­зо­ва­ния в опор­ные пунк­ты пар­тий­ной про­па­ган­ды и по­ли­ти­ки («Об уси­ле­нии пар­тий­но­го влия­ния на ра­бо­ту биб­лио­тек», 1923). </a:t>
            </a:r>
            <a:endParaRPr lang="ru-RU" sz="3600" dirty="0" smtClean="0"/>
          </a:p>
        </p:txBody>
      </p:sp>
      <p:pic>
        <p:nvPicPr>
          <p:cNvPr id="5" name="Google Shape;1866;p2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1484" y="1196752"/>
            <a:ext cx="4725813" cy="33123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05779" y="332656"/>
            <a:ext cx="11422557" cy="1075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  <a:spcBef>
                <a:spcPts val="1500"/>
              </a:spcBef>
              <a:spcAft>
                <a:spcPts val="1200"/>
              </a:spcAft>
            </a:pPr>
            <a:r>
              <a:rPr lang="ru-RU" sz="3000" b="1" dirty="0">
                <a:solidFill>
                  <a:srgbClr val="03255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библиотек после Октябрьской революции </a:t>
            </a:r>
            <a:endParaRPr lang="ru-RU" sz="3000" b="1" dirty="0" smtClean="0">
              <a:solidFill>
                <a:srgbClr val="032553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400"/>
              </a:lnSpc>
              <a:spcBef>
                <a:spcPts val="1500"/>
              </a:spcBef>
              <a:spcAft>
                <a:spcPts val="1200"/>
              </a:spcAft>
            </a:pPr>
            <a:r>
              <a:rPr lang="ru-RU" sz="3000" b="1" dirty="0" smtClean="0">
                <a:solidFill>
                  <a:srgbClr val="03255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1917 </a:t>
            </a:r>
            <a:r>
              <a:rPr lang="ru-RU" sz="3000" b="1" dirty="0">
                <a:solidFill>
                  <a:srgbClr val="03255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3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01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3A791767-643B-4F83-97D4-C69BD3DB1705}" vid="{7A956084-841C-40C9-A040-C39DC1FB7125}"/>
    </a:ext>
  </a:extLst>
</a:theme>
</file>

<file path=ppt/theme/theme2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0</TotalTime>
  <Words>914</Words>
  <Application>Microsoft Office PowerPoint</Application>
  <PresentationFormat>Произвольный</PresentationFormat>
  <Paragraphs>62</Paragraphs>
  <Slides>22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Roboto</vt:lpstr>
      <vt:lpstr>Times New Roman</vt:lpstr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Спасибо 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2022-10-27T05:43:57Z</dcterms:created>
  <dcterms:modified xsi:type="dcterms:W3CDTF">2022-11-17T11:28:20Z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