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84" r:id="rId12"/>
    <p:sldId id="267" r:id="rId13"/>
    <p:sldId id="269" r:id="rId14"/>
    <p:sldId id="286" r:id="rId15"/>
    <p:sldId id="287" r:id="rId16"/>
    <p:sldId id="288" r:id="rId17"/>
    <p:sldId id="289" r:id="rId18"/>
    <p:sldId id="285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909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704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9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03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48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010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066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87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494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50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60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76E41-30FD-4741-88B6-F744BC6CDEB1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27035-5DEA-4E59-97B6-68DA506B3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94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27000"/>
            <a:ext cx="121031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СЕМИНАР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председателей школьных методических объединений учителей начальных классов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«Смысловое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работа с текстом учебника как одно из ведущих средств формирования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УУД»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2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209800" y="347464"/>
            <a:ext cx="7772400" cy="13620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смыслового чтения 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558800" y="2024843"/>
            <a:ext cx="12077700" cy="280831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ичностные  УУД – мотивация чтения, мотивы учения, отношение к себе и к школе</a:t>
            </a:r>
          </a:p>
          <a:p>
            <a:pPr marL="0" indent="0">
              <a:buNone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УУД – принятие учебной задачи, произвольная регуляция деятельности 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82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209800" y="347464"/>
            <a:ext cx="7772400" cy="13620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смыслового чтения 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55600" y="2024843"/>
            <a:ext cx="12077700" cy="280831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УУД – умение организовать и осуществить сотрудничество и кооперацию с учителем и сверстниками , адекватно передавать информацию, отображать предметное содержание и условия деятельности в речи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19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0" y="548680"/>
            <a:ext cx="12039600" cy="30963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«Стратегии развития навыков смыслового чтения у младших школьников»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>
          <a:xfrm>
            <a:off x="0" y="4394324"/>
            <a:ext cx="7137400" cy="175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Ивашина Александра Андреевна,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классов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01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http://www.petersschool.ru/files/251/imag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2963862"/>
            <a:ext cx="5710109" cy="379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500" y="282803"/>
            <a:ext cx="58498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Сметанникова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Николаевна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психологических наук, профессор, директор учебно-методического центра БЕСТТ, президент Русской Ассоциации Чтения и Московского отделения Международной Ассоциации Чтения (IRA),руководитель Европейского проекта «Школа, где процветает грамотность», г.  Москва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114300" y="574328"/>
            <a:ext cx="11391900" cy="39849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стратегий</a:t>
            </a:r>
            <a:r>
              <a:rPr lang="en-US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предтекстовой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текстовой деятельности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послетекстовой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8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0" y="193328"/>
            <a:ext cx="12192000" cy="59915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предтекстовой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(антиципация)</a:t>
            </a:r>
            <a:endParaRPr lang="ru-RU" sz="4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содержания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0" y="193328"/>
            <a:ext cx="12192000" cy="59915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текстовой деятельности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вслух»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про себя с пометками»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в кружок»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0" y="193328"/>
            <a:ext cx="12192000" cy="59915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4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sz="4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текстовой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«Отношение между вопросом и ответом»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«Тайм-аут»</a:t>
            </a:r>
          </a:p>
          <a:p>
            <a:pPr marL="914400" indent="-914400">
              <a:lnSpc>
                <a:spcPct val="100000"/>
              </a:lnSpc>
              <a:buFont typeface="+mj-lt"/>
              <a:buAutoNum type="arabicPeriod"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«Вопросы после текста»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18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152400" y="231180"/>
            <a:ext cx="12039600" cy="30963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применение стратегий смыслового чтения на уроках в </a:t>
            </a:r>
          </a:p>
          <a:p>
            <a:pPr algn="ctr">
              <a:lnSpc>
                <a:spcPct val="150000"/>
              </a:lnSpc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школе.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>
          <a:xfrm>
            <a:off x="596900" y="4216462"/>
            <a:ext cx="6616700" cy="175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Крисанич Светлана Егоровна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44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68300" y="346269"/>
            <a:ext cx="9318769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Спала кошка на крыше, сжала лапки.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Села подле кошки птичка. Не сиди близко,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птичка, кошки хитры.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8300" y="2654300"/>
            <a:ext cx="89545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Перечитай второе предложение. Из предложенных слов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такие, которыми можно заменить слово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68300" y="3946668"/>
            <a:ext cx="60895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Возле, далеко, около, рядом.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2400300" y="107838"/>
            <a:ext cx="9791700" cy="1470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лицей № 389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Центр экологического образования»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 txBox="1">
            <a:spLocks/>
          </p:cNvSpPr>
          <p:nvPr/>
        </p:nvSpPr>
        <p:spPr>
          <a:xfrm>
            <a:off x="3673527" y="1685701"/>
            <a:ext cx="6400800" cy="175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лицея № 389 « ЦЭО» </a:t>
            </a:r>
          </a:p>
          <a:p>
            <a:pPr marL="0" indent="0" algn="ctr">
              <a:buNone/>
            </a:pPr>
            <a:r>
              <a:rPr lang="ru-RU" sz="48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Васекина</a:t>
            </a:r>
            <a:endParaRPr lang="ru-RU" sz="4800" b="1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Лариса Ивановна</a:t>
            </a:r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шко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701" y="3890909"/>
            <a:ext cx="4914900" cy="28325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 descr="ЦЭ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3927" y="3943254"/>
            <a:ext cx="4759273" cy="272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5" descr="http://school389.narod.ru/photos/Vaseki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176" y="107838"/>
            <a:ext cx="2517924" cy="3407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436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39776" y="528812"/>
            <a:ext cx="414587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Ах, если бы слоны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Носили бы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Штаны –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бы материи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Были им нужны?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Никак не маркизет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 батист, нет-нет!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Чертова кожа,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Рогожа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вельвет! 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10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11536" y="260896"/>
            <a:ext cx="27295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  «Футбол»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11536" y="1052984"/>
            <a:ext cx="468052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Сказала тетя: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Фи, футбол!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Сказала мама: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Фу, футбол!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Сестра сказала: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Ну, футбол…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я ответил: 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Во, футбол!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(Сапгир)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47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3012" y="407222"/>
            <a:ext cx="1149943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Митя гулял во дворе. Вдруг прибежал кот.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зубах у него был воробышек.</a:t>
            </a:r>
            <a:r>
              <a:rPr kumimoji="0" lang="ru-RU" sz="44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Мальчик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отнял у кота птичку и выпустил её на волю.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144" y="3429000"/>
            <a:ext cx="52267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оробышек – воробей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тичка - птица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61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787763"/>
            <a:ext cx="967014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Подчеркни слова, в которых слышится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жужжание осы.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Бывают </a:t>
            </a: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жизни чудеса: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Ужа ужалила оса.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ужалила в живот.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Ужу ужасно больно. Вот.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85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94060" y="1060912"/>
            <a:ext cx="715619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Возле дома на дорожке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Воробьи клевали </a:t>
            </a:r>
            <a:r>
              <a:rPr kumimoji="0" lang="ru-RU" sz="4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брошки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4060" y="159698"/>
            <a:ext cx="55592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Найди неверное слово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5252" y="2733630"/>
            <a:ext cx="1192877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Приём «Лови ошибку»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будет 3+8, 11 или13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Слово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«часы» пишется как «чесы» или «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чисы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5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1300" y="-674350"/>
            <a:ext cx="11811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Выбери устойчивые сочетания, передающие смысл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данных фраз.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Запиши в пустых клетках соответствующие цифры.</a:t>
            </a:r>
            <a:endParaRPr kumimoji="0" lang="ru-RU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Варианты устойчивых сочетаний (фразеологизмов):</a:t>
            </a:r>
            <a:endParaRPr kumimoji="0" lang="ru-RU" sz="4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</a:t>
            </a:r>
            <a:r>
              <a:rPr lang="ru-RU" sz="4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укой подать   2) хоть глаз коли 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кот наплакал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910161"/>
              </p:ext>
            </p:extLst>
          </p:nvPr>
        </p:nvGraphicFramePr>
        <p:xfrm>
          <a:off x="1295400" y="2358735"/>
          <a:ext cx="8966199" cy="11079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733">
                  <a:extLst>
                    <a:ext uri="{9D8B030D-6E8A-4147-A177-3AD203B41FA5}">
                      <a16:colId xmlns:a16="http://schemas.microsoft.com/office/drawing/2014/main" val="3542345090"/>
                    </a:ext>
                  </a:extLst>
                </a:gridCol>
                <a:gridCol w="2988733">
                  <a:extLst>
                    <a:ext uri="{9D8B030D-6E8A-4147-A177-3AD203B41FA5}">
                      <a16:colId xmlns:a16="http://schemas.microsoft.com/office/drawing/2014/main" val="2478285014"/>
                    </a:ext>
                  </a:extLst>
                </a:gridCol>
                <a:gridCol w="2988733">
                  <a:extLst>
                    <a:ext uri="{9D8B030D-6E8A-4147-A177-3AD203B41FA5}">
                      <a16:colId xmlns:a16="http://schemas.microsoft.com/office/drawing/2014/main" val="3937786313"/>
                    </a:ext>
                  </a:extLst>
                </a:gridCol>
              </a:tblGrid>
              <a:tr h="52878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темно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мало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близко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9468641"/>
                  </a:ext>
                </a:extLst>
              </a:tr>
              <a:tr h="5287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3565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61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9312" y="193204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Нина Карнаухова не приготовила урока по алгебре и решила не идти в школу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Но, чтобы знакомые случайно не увидели, как она во время рабочего дня болтается с книгами по городу, Нина украдкой прошла в рощу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Положив пакет с завтраком и связку книг под куст, она побежала догонять красивую бабочку и наткнулась на малыша, который смотрел на нее добрыми, доверчивыми глазами.</a:t>
            </a:r>
          </a:p>
        </p:txBody>
      </p:sp>
    </p:spTree>
    <p:extLst>
      <p:ext uri="{BB962C8B-B14F-4D97-AF65-F5344CB8AC3E}">
        <p14:creationId xmlns:p14="http://schemas.microsoft.com/office/powerpoint/2010/main" val="31535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Картинки по запросу блум ромаш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4928" y="60325"/>
            <a:ext cx="9874572" cy="673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34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1927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31032"/>
            <a:ext cx="12072729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«Основы православной культуры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«Библейская история»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(учебник с.130 – 132)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097" y="2428725"/>
            <a:ext cx="1083081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Прочитай текст. Составь и запиши определения слов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53632"/>
              </p:ext>
            </p:extLst>
          </p:nvPr>
        </p:nvGraphicFramePr>
        <p:xfrm>
          <a:off x="257098" y="4179814"/>
          <a:ext cx="6984776" cy="2299082"/>
        </p:xfrm>
        <a:graphic>
          <a:graphicData uri="http://schemas.openxmlformats.org/drawingml/2006/table">
            <a:tbl>
              <a:tblPr/>
              <a:tblGrid>
                <a:gridCol w="6984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6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Хамство –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7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Тактичность –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80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72123"/>
            <a:ext cx="1188876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«Отчётливое чтение состоит в ясном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уразумении прочитанного»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04744" y="2819896"/>
            <a:ext cx="3492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Ф. И. Буслаев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5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0" y="548680"/>
            <a:ext cx="12039600" cy="309634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«Смысловое чтение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один из факторов  успешного освоения  основной образовательной программы начального  общего образования»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4"/>
          <p:cNvSpPr txBox="1">
            <a:spLocks/>
          </p:cNvSpPr>
          <p:nvPr/>
        </p:nvSpPr>
        <p:spPr>
          <a:xfrm>
            <a:off x="0" y="4394324"/>
            <a:ext cx="6616700" cy="1752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Ольга Дмитриевна,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директора по УВР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79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4050" y="874454"/>
            <a:ext cx="5803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84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0" y="146596"/>
            <a:ext cx="12192000" cy="13620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Люди перестают мыслить, если перестают читать»</a:t>
            </a:r>
            <a:b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Дени Дидро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mtdata.ru/u1/photo03C1/20752955097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1555"/>
            <a:ext cx="3825875" cy="47746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5"/>
          <p:cNvSpPr txBox="1">
            <a:spLocks/>
          </p:cNvSpPr>
          <p:nvPr/>
        </p:nvSpPr>
        <p:spPr>
          <a:xfrm>
            <a:off x="3511550" y="2558155"/>
            <a:ext cx="4641850" cy="211261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 писатель, философ-просветитель и драматург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33837" y="4863734"/>
            <a:ext cx="347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1713 г. – 1784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296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4200" y="742434"/>
            <a:ext cx="113792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семинара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компетенций   по вопросам формирования навыков смыслового чтения младших школьников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31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844034"/>
            <a:ext cx="12077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адача семинара</a:t>
            </a:r>
            <a:endParaRPr lang="en-US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вопросы , посвящённые 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стратегиальному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подходу  обучения смысловому чтению и их практическое применение</a:t>
            </a:r>
          </a:p>
          <a:p>
            <a:pPr algn="ctr"/>
            <a:endParaRPr lang="ru-RU" sz="4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61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8890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1041400" y="1260128"/>
            <a:ext cx="10553700" cy="27060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Миссия чтения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читателя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Социализация читателя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читателя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10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313928"/>
            <a:ext cx="11391900" cy="5489972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Читательские умения  по требованиям ФГОС</a:t>
            </a:r>
          </a:p>
          <a:p>
            <a:pPr algn="ctr"/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извлечение знаний из текстов различных жанров;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свободной ориентации восприятия текстов различных стилей;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адекватного , осознанного и произвольного построения речевого высказывания в устной и письменной речи;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поиск, обработка и анализ информации;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основной и второстепенной информации;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структурирование знаний</a:t>
            </a:r>
          </a:p>
          <a:p>
            <a:pPr algn="ctr"/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8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168/000160f7-20b0d858/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209800" y="347464"/>
            <a:ext cx="7772400" cy="13620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смыслового чтения 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444500" y="2057004"/>
            <a:ext cx="12077700" cy="28083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УУД – логическое и абстрактное мышление, оперативная память, творческое воображение, концентрация внимания, объём словаря.</a:t>
            </a:r>
          </a:p>
          <a:p>
            <a:pPr marL="342900" indent="-342900">
              <a:buFont typeface="Wingdings" pitchFamily="2" charset="2"/>
              <a:buChar char="Ø"/>
            </a:pP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756</Words>
  <Application>Microsoft Office PowerPoint</Application>
  <PresentationFormat>Широкоэкранный</PresentationFormat>
  <Paragraphs>146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44</cp:revision>
  <dcterms:created xsi:type="dcterms:W3CDTF">2017-11-20T10:16:53Z</dcterms:created>
  <dcterms:modified xsi:type="dcterms:W3CDTF">2017-11-20T12:36:00Z</dcterms:modified>
</cp:coreProperties>
</file>