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6" r:id="rId2"/>
    <p:sldId id="275" r:id="rId3"/>
    <p:sldId id="277" r:id="rId4"/>
    <p:sldId id="256" r:id="rId5"/>
    <p:sldId id="271" r:id="rId6"/>
    <p:sldId id="258" r:id="rId7"/>
    <p:sldId id="270" r:id="rId8"/>
    <p:sldId id="269" r:id="rId9"/>
    <p:sldId id="268" r:id="rId10"/>
    <p:sldId id="265" r:id="rId11"/>
    <p:sldId id="264" r:id="rId12"/>
    <p:sldId id="263" r:id="rId13"/>
    <p:sldId id="262" r:id="rId14"/>
    <p:sldId id="261" r:id="rId15"/>
    <p:sldId id="260" r:id="rId16"/>
    <p:sldId id="259" r:id="rId17"/>
    <p:sldId id="267" r:id="rId18"/>
    <p:sldId id="266" r:id="rId19"/>
    <p:sldId id="257" r:id="rId20"/>
    <p:sldId id="273" r:id="rId21"/>
    <p:sldId id="272" r:id="rId22"/>
    <p:sldId id="274" r:id="rId2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35" autoAdjust="0"/>
    <p:restoredTop sz="94660"/>
  </p:normalViewPr>
  <p:slideViewPr>
    <p:cSldViewPr snapToGrid="0">
      <p:cViewPr>
        <p:scale>
          <a:sx n="69" d="100"/>
          <a:sy n="69" d="100"/>
        </p:scale>
        <p:origin x="-1080" y="-72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Temp\Rar$DIa0.397\&#1057;&#1074;&#1086;&#1076;%20&#1084;&#1077;&#1090;&#1072;&#1087;&#1088;&#1077;&#1076;&#1084;&#1077;&#1090;%201%20&#1082;&#1083;&#1072;&#1089;&#1089;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&#1053;&#1072;&#1090;&#1072;&#1083;&#1100;&#1103;\Desktop\2018_&#1086;&#1082;&#1090;&#1103;&#1073;&#1088;&#1100;_&#1056;&#1044;&#1056;_&#1040;&#1055;&#1055;&#1054;\2018%20&#1057;&#1074;&#1086;&#1076;.&#1084;&#1077;&#1090;&#1072;&#1087;&#1088;&#1077;&#1076;&#1084;&#1077;&#1090;%201-2-3-4-5%20&#1082;&#1083;&#1072;&#1089;&#1089;.xlsx\&#1057;&#1074;&#1086;&#1076;%20&#1084;&#1077;&#1090;&#1072;&#1087;&#1088;&#1077;&#1076;&#1084;&#1077;&#1090;%201%20&#1082;&#1083;&#1072;&#1089;&#1089;11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C:\Temp\Rar$DIa0.731\&#1057;&#1074;&#1086;&#1076;%20&#1084;&#1077;&#1090;&#1072;&#1087;&#1088;&#1077;&#1076;&#1084;&#1077;&#1090;%202%20&#1082;&#1083;&#1072;&#1089;&#1089;.xlsx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&#1053;&#1072;&#1090;&#1072;&#1083;&#1100;&#1103;\Desktop\2018_&#1086;&#1082;&#1090;&#1103;&#1073;&#1088;&#1100;_&#1056;&#1044;&#1056;_&#1040;&#1055;&#1055;&#1054;\2018%20&#1057;&#1074;&#1086;&#1076;.&#1084;&#1077;&#1090;&#1072;&#1087;&#1088;&#1077;&#1076;&#1084;&#1077;&#1090;%201-2-3-4-5%20&#1082;&#1083;&#1072;&#1089;&#1089;.xlsx\&#1057;&#1074;&#1086;&#1076;%20&#1084;&#1077;&#1090;&#1072;&#1087;&#1088;&#1077;&#1076;&#1084;&#1077;&#1090;%202%20&#1082;&#1083;&#1072;&#1089;&#1089;.xlsx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../embeddings/oleObject1.bin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oleObject" Target="file:///C:\Temp\Rar$DIa0.932\&#1057;&#1074;&#1086;&#1076;%20&#1084;&#1077;&#1090;&#1072;&#1087;&#1088;&#1077;&#1076;&#1084;&#1077;&#1090;%203%20&#1082;&#1083;&#1072;&#1089;&#1089;.xlsx" TargetMode="External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oleObject" Target="file:///C:\Temp\Rar$DIa0.931\&#1057;&#1074;&#1086;&#1076;%20&#1084;&#1077;&#1090;&#1072;&#1087;&#1088;&#1077;&#1076;&#1084;&#1077;&#1090;%204%20&#1082;&#1083;&#1072;&#1089;&#1089;.xlsx" TargetMode="External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&#1053;&#1072;&#1090;&#1072;&#1083;&#1100;&#1103;\Desktop\2018_&#1086;&#1082;&#1090;&#1103;&#1073;&#1088;&#1100;_&#1056;&#1044;&#1056;_&#1040;&#1055;&#1055;&#1054;\2018%20&#1057;&#1074;&#1086;&#1076;.&#1084;&#1077;&#1090;&#1072;&#1087;&#1088;&#1077;&#1076;&#1084;&#1077;&#1090;%201-2-3-4-5%20&#1082;&#1083;&#1072;&#1089;&#1089;.xlsx\&#1057;&#1074;&#1086;&#1076;%20&#1084;&#1077;&#1090;&#1072;&#1087;&#1088;&#1077;&#1076;&#1084;&#1077;&#1090;%204%20&#1082;&#1083;&#1072;&#1089;&#1089;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lineChart>
        <c:grouping val="stacked"/>
        <c:varyColors val="0"/>
        <c:ser>
          <c:idx val="0"/>
          <c:order val="0"/>
          <c:tx>
            <c:strRef>
              <c:f>'Распределение по баллам'!$A$6</c:f>
              <c:strCache>
                <c:ptCount val="1"/>
                <c:pt idx="0">
                  <c:v>Кировский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l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'Распределение по баллам'!$B$1:$G$1</c:f>
              <c:numCache>
                <c:formatCode>General</c:formatCode>
                <c:ptCount val="6"/>
                <c:pt idx="0">
                  <c:v>0</c:v>
                </c:pt>
                <c:pt idx="1">
                  <c:v>2</c:v>
                </c:pt>
                <c:pt idx="2">
                  <c:v>4</c:v>
                </c:pt>
                <c:pt idx="3">
                  <c:v>6</c:v>
                </c:pt>
                <c:pt idx="4">
                  <c:v>8</c:v>
                </c:pt>
                <c:pt idx="5">
                  <c:v>10</c:v>
                </c:pt>
              </c:numCache>
            </c:numRef>
          </c:cat>
          <c:val>
            <c:numRef>
              <c:f>'Распределение по баллам'!$B$6:$G$6</c:f>
              <c:numCache>
                <c:formatCode>General</c:formatCode>
                <c:ptCount val="6"/>
                <c:pt idx="0">
                  <c:v>28</c:v>
                </c:pt>
                <c:pt idx="1">
                  <c:v>113</c:v>
                </c:pt>
                <c:pt idx="2">
                  <c:v>342</c:v>
                </c:pt>
                <c:pt idx="3">
                  <c:v>600</c:v>
                </c:pt>
                <c:pt idx="4">
                  <c:v>929</c:v>
                </c:pt>
                <c:pt idx="5">
                  <c:v>858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70CA-4FA5-8A50-87BCD8F4C88A}"/>
            </c:ext>
          </c:extLst>
        </c:ser>
        <c:dLbls>
          <c:dLblPos val="l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97083392"/>
        <c:axId val="66919168"/>
        <c:extLst xmlns:c16r2="http://schemas.microsoft.com/office/drawing/2015/06/chart"/>
      </c:lineChart>
      <c:catAx>
        <c:axId val="97083392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min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in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66919168"/>
        <c:crossesAt val="0"/>
        <c:auto val="1"/>
        <c:lblAlgn val="ctr"/>
        <c:lblOffset val="100"/>
        <c:noMultiLvlLbl val="0"/>
      </c:catAx>
      <c:valAx>
        <c:axId val="6691916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min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inorGridlines>
        <c:numFmt formatCode="General" sourceLinked="1"/>
        <c:majorTickMark val="none"/>
        <c:minorTickMark val="none"/>
        <c:tickLblPos val="nextTo"/>
        <c:spPr>
          <a:noFill/>
          <a:ln>
            <a:solidFill>
              <a:schemeClr val="accent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97083392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zero"/>
    <c:showDLblsOverMax val="0"/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'Распределение по баллам в %'!$A$6</c:f>
              <c:strCache>
                <c:ptCount val="1"/>
                <c:pt idx="0">
                  <c:v>Кировский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 xmlns:c15="http://schemas.microsoft.com/office/drawing/2012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'Распределение по баллам в %'!$B$1:$G$1</c:f>
              <c:numCache>
                <c:formatCode>General</c:formatCode>
                <c:ptCount val="6"/>
                <c:pt idx="0">
                  <c:v>0</c:v>
                </c:pt>
                <c:pt idx="1">
                  <c:v>2</c:v>
                </c:pt>
                <c:pt idx="2">
                  <c:v>4</c:v>
                </c:pt>
                <c:pt idx="3">
                  <c:v>6</c:v>
                </c:pt>
                <c:pt idx="4">
                  <c:v>8</c:v>
                </c:pt>
                <c:pt idx="5">
                  <c:v>10</c:v>
                </c:pt>
              </c:numCache>
            </c:numRef>
          </c:cat>
          <c:val>
            <c:numRef>
              <c:f>'Распределение по баллам в %'!$B$6:$G$6</c:f>
              <c:numCache>
                <c:formatCode>0.0</c:formatCode>
                <c:ptCount val="6"/>
                <c:pt idx="0">
                  <c:v>0.97560975609756095</c:v>
                </c:pt>
                <c:pt idx="1">
                  <c:v>3.9372822299651569</c:v>
                </c:pt>
                <c:pt idx="2">
                  <c:v>11.91637630662021</c:v>
                </c:pt>
                <c:pt idx="3">
                  <c:v>20.905923344947734</c:v>
                </c:pt>
                <c:pt idx="4">
                  <c:v>32.369337979094077</c:v>
                </c:pt>
                <c:pt idx="5">
                  <c:v>29.89547038327526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91A1-4E01-803D-EB6712B2DA5D}"/>
            </c:ext>
          </c:extLst>
        </c:ser>
        <c:dLbls>
          <c:dLblPos val="r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84937216"/>
        <c:axId val="84664896"/>
        <c:extLst xmlns:c16r2="http://schemas.microsoft.com/office/drawing/2015/06/chart"/>
      </c:lineChart>
      <c:catAx>
        <c:axId val="84937216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min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in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84664896"/>
        <c:crosses val="autoZero"/>
        <c:auto val="1"/>
        <c:lblAlgn val="ctr"/>
        <c:lblOffset val="100"/>
        <c:noMultiLvlLbl val="0"/>
      </c:catAx>
      <c:valAx>
        <c:axId val="8466489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min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inorGridlines>
        <c:numFmt formatCode="0.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84937216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lineChart>
        <c:grouping val="stacked"/>
        <c:varyColors val="0"/>
        <c:ser>
          <c:idx val="0"/>
          <c:order val="0"/>
          <c:tx>
            <c:strRef>
              <c:f>'Распределение по баллам'!$A$6</c:f>
              <c:strCache>
                <c:ptCount val="1"/>
                <c:pt idx="0">
                  <c:v>Кировский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l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 xmlns:c15="http://schemas.microsoft.com/office/drawing/2012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Lit>
              <c:ptCount val="11"/>
              <c:pt idx="0">
                <c:v>1</c:v>
              </c:pt>
              <c:pt idx="1">
                <c:v>2</c:v>
              </c:pt>
              <c:pt idx="2">
                <c:v>3</c:v>
              </c:pt>
              <c:pt idx="3">
                <c:v>4</c:v>
              </c:pt>
              <c:pt idx="4">
                <c:v>5</c:v>
              </c:pt>
              <c:pt idx="5">
                <c:v>6</c:v>
              </c:pt>
              <c:pt idx="6">
                <c:v>7</c:v>
              </c:pt>
              <c:pt idx="7">
                <c:v>8</c:v>
              </c:pt>
              <c:pt idx="8">
                <c:v>9</c:v>
              </c:pt>
              <c:pt idx="9">
                <c:v>10</c:v>
              </c:pt>
              <c:pt idx="10">
                <c:v>11</c:v>
              </c:pt>
              <c:extLst>
                <c:ext xmlns:c15="http://schemas.microsoft.com/office/drawing/2012/chart" uri="{02D57815-91ED-43cb-92C2-25804820EDAC}">
                  <c15:autoCat val="1"/>
                </c:ext>
              </c:extLst>
            </c:strLit>
          </c:cat>
          <c:val>
            <c:numRef>
              <c:f>'Распределение по баллам'!$B$6:$M$6</c:f>
              <c:numCache>
                <c:formatCode>General</c:formatCode>
                <c:ptCount val="11"/>
                <c:pt idx="0">
                  <c:v>19</c:v>
                </c:pt>
                <c:pt idx="1">
                  <c:v>29</c:v>
                </c:pt>
                <c:pt idx="2">
                  <c:v>64</c:v>
                </c:pt>
                <c:pt idx="3">
                  <c:v>76</c:v>
                </c:pt>
                <c:pt idx="4">
                  <c:v>133</c:v>
                </c:pt>
                <c:pt idx="5">
                  <c:v>161</c:v>
                </c:pt>
                <c:pt idx="6">
                  <c:v>220</c:v>
                </c:pt>
                <c:pt idx="7">
                  <c:v>320</c:v>
                </c:pt>
                <c:pt idx="8">
                  <c:v>367</c:v>
                </c:pt>
                <c:pt idx="9">
                  <c:v>500</c:v>
                </c:pt>
                <c:pt idx="10">
                  <c:v>451</c:v>
                </c:pt>
              </c:numCache>
              <c:extLst xmlns:c16r2="http://schemas.microsoft.com/office/drawing/2015/06/chart"/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EB3F-4655-A64F-13088D14E8EA}"/>
            </c:ext>
          </c:extLst>
        </c:ser>
        <c:dLbls>
          <c:dLblPos val="l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97084928"/>
        <c:axId val="84667776"/>
        <c:extLst xmlns:c16r2="http://schemas.microsoft.com/office/drawing/2015/06/chart"/>
      </c:lineChart>
      <c:catAx>
        <c:axId val="97084928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min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inorGridlines>
        <c:numFmt formatCode="General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84667776"/>
        <c:crosses val="autoZero"/>
        <c:auto val="1"/>
        <c:lblAlgn val="ctr"/>
        <c:lblOffset val="100"/>
        <c:noMultiLvlLbl val="0"/>
      </c:catAx>
      <c:valAx>
        <c:axId val="8466777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min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in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97084928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zero"/>
    <c:showDLblsOverMax val="0"/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lineChart>
        <c:grouping val="stacked"/>
        <c:varyColors val="0"/>
        <c:ser>
          <c:idx val="0"/>
          <c:order val="0"/>
          <c:tx>
            <c:strRef>
              <c:f>'Распределение по баллам в %'!$A$6</c:f>
              <c:strCache>
                <c:ptCount val="1"/>
                <c:pt idx="0">
                  <c:v>Кировский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l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 xmlns:c15="http://schemas.microsoft.com/office/drawing/2012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'Распределение по баллам в %'!$B$1:$M$1</c:f>
              <c:numCache>
                <c:formatCode>General</c:formatCode>
                <c:ptCount val="12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  <c:pt idx="6">
                  <c:v>6</c:v>
                </c:pt>
                <c:pt idx="7">
                  <c:v>7</c:v>
                </c:pt>
                <c:pt idx="8">
                  <c:v>8</c:v>
                </c:pt>
                <c:pt idx="9">
                  <c:v>9</c:v>
                </c:pt>
                <c:pt idx="10">
                  <c:v>10</c:v>
                </c:pt>
                <c:pt idx="11">
                  <c:v>11</c:v>
                </c:pt>
              </c:numCache>
            </c:numRef>
          </c:cat>
          <c:val>
            <c:numRef>
              <c:f>'Распределение по баллам в %'!$B$6:$M$6</c:f>
              <c:numCache>
                <c:formatCode>0.0</c:formatCode>
                <c:ptCount val="12"/>
                <c:pt idx="0">
                  <c:v>0.66456803077999305</c:v>
                </c:pt>
                <c:pt idx="1">
                  <c:v>1.0143406785589366</c:v>
                </c:pt>
                <c:pt idx="2">
                  <c:v>2.2385449457852395</c:v>
                </c:pt>
                <c:pt idx="3">
                  <c:v>2.6582721231199722</c:v>
                </c:pt>
                <c:pt idx="4">
                  <c:v>4.6519762154599507</c:v>
                </c:pt>
                <c:pt idx="5">
                  <c:v>5.6313396292409932</c:v>
                </c:pt>
                <c:pt idx="6">
                  <c:v>7.6949982511367612</c:v>
                </c:pt>
                <c:pt idx="7">
                  <c:v>11.192724728926198</c:v>
                </c:pt>
                <c:pt idx="8">
                  <c:v>12.836656173487233</c:v>
                </c:pt>
                <c:pt idx="9">
                  <c:v>17.488632388947185</c:v>
                </c:pt>
                <c:pt idx="10">
                  <c:v>15.774746414830361</c:v>
                </c:pt>
                <c:pt idx="11">
                  <c:v>18.153200419727177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0766-4015-9249-50A9BBE09468}"/>
            </c:ext>
          </c:extLst>
        </c:ser>
        <c:dLbls>
          <c:dLblPos val="l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97085440"/>
        <c:axId val="84669504"/>
        <c:extLst xmlns:c16r2="http://schemas.microsoft.com/office/drawing/2015/06/chart"/>
      </c:lineChart>
      <c:catAx>
        <c:axId val="97085440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min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inorGridlines>
        <c:numFmt formatCode="General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84669504"/>
        <c:crosses val="autoZero"/>
        <c:auto val="1"/>
        <c:lblAlgn val="ctr"/>
        <c:lblOffset val="100"/>
        <c:noMultiLvlLbl val="0"/>
      </c:catAx>
      <c:valAx>
        <c:axId val="8466950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min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inorGridlines>
        <c:numFmt formatCode="0.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97085440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zero"/>
    <c:showDLblsOverMax val="0"/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lineChart>
        <c:grouping val="stacked"/>
        <c:varyColors val="0"/>
        <c:ser>
          <c:idx val="0"/>
          <c:order val="0"/>
          <c:tx>
            <c:strRef>
              <c:f>'Распределение по баллам в %'!$A$6</c:f>
              <c:strCache>
                <c:ptCount val="1"/>
                <c:pt idx="0">
                  <c:v>Кировский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l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 xmlns:c15="http://schemas.microsoft.com/office/drawing/2012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'Распределение по баллам в %'!$B$1:$O$1</c:f>
              <c:numCache>
                <c:formatCode>General</c:formatCode>
                <c:ptCount val="14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  <c:pt idx="6">
                  <c:v>6</c:v>
                </c:pt>
                <c:pt idx="7">
                  <c:v>7</c:v>
                </c:pt>
                <c:pt idx="8">
                  <c:v>8</c:v>
                </c:pt>
                <c:pt idx="9">
                  <c:v>9</c:v>
                </c:pt>
                <c:pt idx="10">
                  <c:v>10</c:v>
                </c:pt>
                <c:pt idx="11">
                  <c:v>11</c:v>
                </c:pt>
                <c:pt idx="12">
                  <c:v>12</c:v>
                </c:pt>
                <c:pt idx="13">
                  <c:v>13</c:v>
                </c:pt>
              </c:numCache>
            </c:numRef>
          </c:cat>
          <c:val>
            <c:numRef>
              <c:f>'Распределение по баллам в %'!$B$6:$O$6</c:f>
              <c:numCache>
                <c:formatCode>0.0</c:formatCode>
                <c:ptCount val="14"/>
                <c:pt idx="0">
                  <c:v>7.2886297376093298E-2</c:v>
                </c:pt>
                <c:pt idx="1">
                  <c:v>0.47376093294460642</c:v>
                </c:pt>
                <c:pt idx="2">
                  <c:v>0.94752186588921283</c:v>
                </c:pt>
                <c:pt idx="3">
                  <c:v>1.5306122448979591</c:v>
                </c:pt>
                <c:pt idx="4">
                  <c:v>2.4781341107871722</c:v>
                </c:pt>
                <c:pt idx="5">
                  <c:v>4.1909620991253647</c:v>
                </c:pt>
                <c:pt idx="6">
                  <c:v>6.2317784256559765</c:v>
                </c:pt>
                <c:pt idx="7">
                  <c:v>9.001457725947521</c:v>
                </c:pt>
                <c:pt idx="8">
                  <c:v>11.84402332361516</c:v>
                </c:pt>
                <c:pt idx="9">
                  <c:v>12.536443148688047</c:v>
                </c:pt>
                <c:pt idx="10">
                  <c:v>15.561224489795919</c:v>
                </c:pt>
                <c:pt idx="11">
                  <c:v>15.634110787172011</c:v>
                </c:pt>
                <c:pt idx="12">
                  <c:v>11.51603498542274</c:v>
                </c:pt>
                <c:pt idx="13">
                  <c:v>7.981049562682216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39BF-46F4-9D51-C2EA7648EE9F}"/>
            </c:ext>
          </c:extLst>
        </c:ser>
        <c:dLbls>
          <c:dLblPos val="l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97085952"/>
        <c:axId val="84671232"/>
        <c:extLst xmlns:c16r2="http://schemas.microsoft.com/office/drawing/2015/06/chart"/>
      </c:lineChart>
      <c:catAx>
        <c:axId val="97085952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min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inorGridlines>
        <c:numFmt formatCode="General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84671232"/>
        <c:crosses val="autoZero"/>
        <c:auto val="1"/>
        <c:lblAlgn val="ctr"/>
        <c:lblOffset val="100"/>
        <c:noMultiLvlLbl val="0"/>
      </c:catAx>
      <c:valAx>
        <c:axId val="8467123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min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inorGridlines>
        <c:numFmt formatCode="0.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97085952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zero"/>
    <c:showDLblsOverMax val="0"/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lineChart>
        <c:grouping val="stacked"/>
        <c:varyColors val="0"/>
        <c:ser>
          <c:idx val="0"/>
          <c:order val="0"/>
          <c:tx>
            <c:strRef>
              <c:f>'Распределение по баллам'!$A$6</c:f>
              <c:strCache>
                <c:ptCount val="1"/>
                <c:pt idx="0">
                  <c:v>Кировский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l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 xmlns:c15="http://schemas.microsoft.com/office/drawing/2012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Lit>
              <c:ptCount val="13"/>
              <c:pt idx="0">
                <c:v>1</c:v>
              </c:pt>
              <c:pt idx="1">
                <c:v>2</c:v>
              </c:pt>
              <c:pt idx="2">
                <c:v>3</c:v>
              </c:pt>
              <c:pt idx="3">
                <c:v>4</c:v>
              </c:pt>
              <c:pt idx="4">
                <c:v>5</c:v>
              </c:pt>
              <c:pt idx="5">
                <c:v>6</c:v>
              </c:pt>
              <c:pt idx="6">
                <c:v>7</c:v>
              </c:pt>
              <c:pt idx="7">
                <c:v>8</c:v>
              </c:pt>
              <c:pt idx="8">
                <c:v>9</c:v>
              </c:pt>
              <c:pt idx="9">
                <c:v>10</c:v>
              </c:pt>
              <c:pt idx="10">
                <c:v>11</c:v>
              </c:pt>
              <c:pt idx="11">
                <c:v>12</c:v>
              </c:pt>
              <c:pt idx="12">
                <c:v>13</c:v>
              </c:pt>
              <c:extLst>
                <c:ext xmlns:c15="http://schemas.microsoft.com/office/drawing/2012/chart" uri="{02D57815-91ED-43cb-92C2-25804820EDAC}">
                  <c15:autoCat val="1"/>
                </c:ext>
              </c:extLst>
            </c:strLit>
          </c:cat>
          <c:val>
            <c:numRef>
              <c:f>'Распределение по баллам'!$B$6:$O$6</c:f>
              <c:numCache>
                <c:formatCode>General</c:formatCode>
                <c:ptCount val="13"/>
                <c:pt idx="0">
                  <c:v>2</c:v>
                </c:pt>
                <c:pt idx="1">
                  <c:v>13</c:v>
                </c:pt>
                <c:pt idx="2">
                  <c:v>26</c:v>
                </c:pt>
                <c:pt idx="3">
                  <c:v>42</c:v>
                </c:pt>
                <c:pt idx="4">
                  <c:v>68</c:v>
                </c:pt>
                <c:pt idx="5">
                  <c:v>115</c:v>
                </c:pt>
                <c:pt idx="6">
                  <c:v>171</c:v>
                </c:pt>
                <c:pt idx="7">
                  <c:v>247</c:v>
                </c:pt>
                <c:pt idx="8">
                  <c:v>325</c:v>
                </c:pt>
                <c:pt idx="9">
                  <c:v>344</c:v>
                </c:pt>
                <c:pt idx="10">
                  <c:v>427</c:v>
                </c:pt>
                <c:pt idx="11">
                  <c:v>429</c:v>
                </c:pt>
                <c:pt idx="12">
                  <c:v>316</c:v>
                </c:pt>
              </c:numCache>
              <c:extLst xmlns:c16r2="http://schemas.microsoft.com/office/drawing/2015/06/chart"/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A660-470D-9E53-D165BB1EBBE7}"/>
            </c:ext>
          </c:extLst>
        </c:ser>
        <c:dLbls>
          <c:dLblPos val="l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98972160"/>
        <c:axId val="98379456"/>
        <c:extLst xmlns:c16r2="http://schemas.microsoft.com/office/drawing/2015/06/chart"/>
      </c:lineChart>
      <c:catAx>
        <c:axId val="98972160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min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inorGridlines>
        <c:numFmt formatCode="General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98379456"/>
        <c:crosses val="autoZero"/>
        <c:auto val="1"/>
        <c:lblAlgn val="ctr"/>
        <c:lblOffset val="100"/>
        <c:noMultiLvlLbl val="0"/>
      </c:catAx>
      <c:valAx>
        <c:axId val="9837945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min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in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98972160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zero"/>
    <c:showDLblsOverMax val="0"/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lineChart>
        <c:grouping val="stacked"/>
        <c:varyColors val="0"/>
        <c:ser>
          <c:idx val="0"/>
          <c:order val="0"/>
          <c:tx>
            <c:strRef>
              <c:f>'Распределение по баллам'!$A$6</c:f>
              <c:strCache>
                <c:ptCount val="1"/>
                <c:pt idx="0">
                  <c:v>Кировский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l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 xmlns:c15="http://schemas.microsoft.com/office/drawing/2012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Lit>
              <c:ptCount val="17"/>
              <c:pt idx="0">
                <c:v>1</c:v>
              </c:pt>
              <c:pt idx="1">
                <c:v>2</c:v>
              </c:pt>
              <c:pt idx="2">
                <c:v>3</c:v>
              </c:pt>
              <c:pt idx="3">
                <c:v>4</c:v>
              </c:pt>
              <c:pt idx="4">
                <c:v>5</c:v>
              </c:pt>
              <c:pt idx="5">
                <c:v>6</c:v>
              </c:pt>
              <c:pt idx="6">
                <c:v>7</c:v>
              </c:pt>
              <c:pt idx="7">
                <c:v>8</c:v>
              </c:pt>
              <c:pt idx="8">
                <c:v>9</c:v>
              </c:pt>
              <c:pt idx="9">
                <c:v>10</c:v>
              </c:pt>
              <c:pt idx="10">
                <c:v>11</c:v>
              </c:pt>
              <c:pt idx="11">
                <c:v>12</c:v>
              </c:pt>
              <c:pt idx="12">
                <c:v>13</c:v>
              </c:pt>
              <c:pt idx="13">
                <c:v>14</c:v>
              </c:pt>
              <c:pt idx="14">
                <c:v>15</c:v>
              </c:pt>
              <c:pt idx="15">
                <c:v>16</c:v>
              </c:pt>
              <c:pt idx="16">
                <c:v>17</c:v>
              </c:pt>
              <c:extLst>
                <c:ext xmlns:c15="http://schemas.microsoft.com/office/drawing/2012/chart" uri="{02D57815-91ED-43cb-92C2-25804820EDAC}">
                  <c15:autoCat val="1"/>
                </c:ext>
              </c:extLst>
            </c:strLit>
          </c:cat>
          <c:val>
            <c:numRef>
              <c:f>'Распределение по баллам'!$B$6:$S$6</c:f>
              <c:numCache>
                <c:formatCode>General</c:formatCode>
                <c:ptCount val="17"/>
                <c:pt idx="0">
                  <c:v>11</c:v>
                </c:pt>
                <c:pt idx="1">
                  <c:v>22</c:v>
                </c:pt>
                <c:pt idx="2">
                  <c:v>18</c:v>
                </c:pt>
                <c:pt idx="3">
                  <c:v>50</c:v>
                </c:pt>
                <c:pt idx="4">
                  <c:v>79</c:v>
                </c:pt>
                <c:pt idx="5">
                  <c:v>90</c:v>
                </c:pt>
                <c:pt idx="6">
                  <c:v>148</c:v>
                </c:pt>
                <c:pt idx="7">
                  <c:v>136</c:v>
                </c:pt>
                <c:pt idx="8">
                  <c:v>185</c:v>
                </c:pt>
                <c:pt idx="9">
                  <c:v>257</c:v>
                </c:pt>
                <c:pt idx="10">
                  <c:v>292</c:v>
                </c:pt>
                <c:pt idx="11">
                  <c:v>284</c:v>
                </c:pt>
                <c:pt idx="12">
                  <c:v>280</c:v>
                </c:pt>
                <c:pt idx="13">
                  <c:v>222</c:v>
                </c:pt>
                <c:pt idx="14">
                  <c:v>213</c:v>
                </c:pt>
                <c:pt idx="15">
                  <c:v>159</c:v>
                </c:pt>
                <c:pt idx="16">
                  <c:v>97</c:v>
                </c:pt>
              </c:numCache>
              <c:extLst xmlns:c16r2="http://schemas.microsoft.com/office/drawing/2015/06/chart"/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0B3B-40C2-9CCA-E7678BBAE7FD}"/>
            </c:ext>
          </c:extLst>
        </c:ser>
        <c:dLbls>
          <c:dLblPos val="l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98974208"/>
        <c:axId val="98382336"/>
        <c:extLst xmlns:c16r2="http://schemas.microsoft.com/office/drawing/2015/06/chart"/>
      </c:lineChart>
      <c:catAx>
        <c:axId val="98974208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min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inorGridlines>
        <c:numFmt formatCode="General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98382336"/>
        <c:crosses val="autoZero"/>
        <c:auto val="1"/>
        <c:lblAlgn val="ctr"/>
        <c:lblOffset val="100"/>
        <c:noMultiLvlLbl val="0"/>
      </c:catAx>
      <c:valAx>
        <c:axId val="9838233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min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in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98974208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lineChart>
        <c:grouping val="stacked"/>
        <c:varyColors val="0"/>
        <c:ser>
          <c:idx val="0"/>
          <c:order val="0"/>
          <c:tx>
            <c:strRef>
              <c:f>'Распределение по баллам в %'!$A$6</c:f>
              <c:strCache>
                <c:ptCount val="1"/>
                <c:pt idx="0">
                  <c:v>Кировский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1.8471404659758481E-2"/>
                  <c:y val="-2.0651735314908763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4808-4299-BE56-9935294316EA}"/>
                </c:ext>
              </c:extLst>
            </c:dLbl>
            <c:dLbl>
              <c:idx val="1"/>
              <c:layout>
                <c:manualLayout>
                  <c:x val="-2.6919523667778673E-2"/>
                  <c:y val="-2.655223111916841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4808-4299-BE56-9935294316EA}"/>
                </c:ext>
              </c:extLst>
            </c:dLbl>
            <c:dLbl>
              <c:idx val="2"/>
              <c:layout>
                <c:manualLayout>
                  <c:x val="-2.9338169100642904E-2"/>
                  <c:y val="-1.4751239510649225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4808-4299-BE56-9935294316EA}"/>
                </c:ext>
              </c:extLst>
            </c:dLbl>
            <c:dLbl>
              <c:idx val="3"/>
              <c:layout>
                <c:manualLayout>
                  <c:x val="-2.4500878234914484E-2"/>
                  <c:y val="5.9004958042596471E-3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4808-4299-BE56-9935294316EA}"/>
                </c:ext>
              </c:extLst>
            </c:dLbl>
            <c:dLbl>
              <c:idx val="4"/>
              <c:layout>
                <c:manualLayout>
                  <c:x val="-2.8128846384210777E-2"/>
                  <c:y val="8.8507437063894707E-3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4808-4299-BE56-9935294316EA}"/>
                </c:ext>
              </c:extLst>
            </c:dLbl>
            <c:dLbl>
              <c:idx val="5"/>
              <c:layout>
                <c:manualLayout>
                  <c:x val="-3.0547491817075032E-2"/>
                  <c:y val="-1.1800991608519294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4808-4299-BE56-9935294316EA}"/>
                </c:ext>
              </c:extLst>
            </c:dLbl>
            <c:dLbl>
              <c:idx val="6"/>
              <c:layout>
                <c:manualLayout>
                  <c:x val="-2.208223280205034E-2"/>
                  <c:y val="2.9502479021298236E-3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6-4808-4299-BE56-9935294316EA}"/>
                </c:ext>
              </c:extLst>
            </c:dLbl>
            <c:dLbl>
              <c:idx val="7"/>
              <c:layout>
                <c:manualLayout>
                  <c:x val="-2.450087823491446E-2"/>
                  <c:y val="-5.9004958042596471E-3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7-4808-4299-BE56-9935294316EA}"/>
                </c:ext>
              </c:extLst>
            </c:dLbl>
            <c:dLbl>
              <c:idx val="8"/>
              <c:layout>
                <c:manualLayout>
                  <c:x val="-2.208223280205034E-2"/>
                  <c:y val="-2.0651735314908763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8-4808-4299-BE56-9935294316EA}"/>
                </c:ext>
              </c:extLst>
            </c:dLbl>
            <c:dLbl>
              <c:idx val="9"/>
              <c:layout>
                <c:manualLayout>
                  <c:x val="-2.450087823491446E-2"/>
                  <c:y val="-8.8507437063894967E-3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9-4808-4299-BE56-9935294316EA}"/>
                </c:ext>
              </c:extLst>
            </c:dLbl>
            <c:dLbl>
              <c:idx val="10"/>
              <c:layout>
                <c:manualLayout>
                  <c:x val="-3.675731635482337E-2"/>
                  <c:y val="-1.1800991608519294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A-4808-4299-BE56-9935294316EA}"/>
                </c:ext>
              </c:extLst>
            </c:dLbl>
            <c:dLbl>
              <c:idx val="11"/>
              <c:layout>
                <c:manualLayout>
                  <c:x val="-3.7966639071255477E-2"/>
                  <c:y val="0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B-4808-4299-BE56-9935294316EA}"/>
                </c:ext>
              </c:extLst>
            </c:dLbl>
            <c:dLbl>
              <c:idx val="12"/>
              <c:layout>
                <c:manualLayout>
                  <c:x val="-2.8292057339798542E-2"/>
                  <c:y val="1.4751239510649118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C-4808-4299-BE56-9935294316EA}"/>
                </c:ext>
              </c:extLst>
            </c:dLbl>
            <c:dLbl>
              <c:idx val="13"/>
              <c:layout>
                <c:manualLayout>
                  <c:x val="-2.8128846384210867E-2"/>
                  <c:y val="-8.8507437063895245E-3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D-4808-4299-BE56-9935294316EA}"/>
                </c:ext>
              </c:extLst>
            </c:dLbl>
            <c:dLbl>
              <c:idx val="14"/>
              <c:layout>
                <c:manualLayout>
                  <c:x val="-2.9338169100642884E-2"/>
                  <c:y val="1.1800991608519294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E-4808-4299-BE56-9935294316EA}"/>
                </c:ext>
              </c:extLst>
            </c:dLbl>
            <c:dLbl>
              <c:idx val="15"/>
              <c:layout>
                <c:manualLayout>
                  <c:x val="-2.6919523667778673E-2"/>
                  <c:y val="0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F-4808-4299-BE56-9935294316EA}"/>
                </c:ext>
              </c:extLst>
            </c:dLbl>
            <c:dLbl>
              <c:idx val="16"/>
              <c:layout>
                <c:manualLayout>
                  <c:x val="-2.6919523667778673E-2"/>
                  <c:y val="-2.9502479021298236E-3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0-4808-4299-BE56-9935294316E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l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 xmlns:c15="http://schemas.microsoft.com/office/drawing/2012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'Распределение по баллам в %'!$B$1:$S$1</c:f>
              <c:numCache>
                <c:formatCode>General</c:formatCode>
                <c:ptCount val="18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  <c:pt idx="6">
                  <c:v>6</c:v>
                </c:pt>
                <c:pt idx="7">
                  <c:v>7</c:v>
                </c:pt>
                <c:pt idx="8">
                  <c:v>8</c:v>
                </c:pt>
                <c:pt idx="9">
                  <c:v>9</c:v>
                </c:pt>
                <c:pt idx="10">
                  <c:v>10</c:v>
                </c:pt>
                <c:pt idx="11">
                  <c:v>11</c:v>
                </c:pt>
                <c:pt idx="12">
                  <c:v>12</c:v>
                </c:pt>
                <c:pt idx="13">
                  <c:v>13</c:v>
                </c:pt>
                <c:pt idx="14">
                  <c:v>14</c:v>
                </c:pt>
                <c:pt idx="15">
                  <c:v>15</c:v>
                </c:pt>
                <c:pt idx="16">
                  <c:v>16</c:v>
                </c:pt>
                <c:pt idx="17">
                  <c:v>17</c:v>
                </c:pt>
              </c:numCache>
            </c:numRef>
          </c:cat>
          <c:val>
            <c:numRef>
              <c:f>'Распределение по баллам в %'!$B$6:$S$6</c:f>
              <c:numCache>
                <c:formatCode>0.0</c:formatCode>
                <c:ptCount val="18"/>
                <c:pt idx="0">
                  <c:v>0.42226487523992323</c:v>
                </c:pt>
                <c:pt idx="1">
                  <c:v>0.84452975047984646</c:v>
                </c:pt>
                <c:pt idx="2">
                  <c:v>0.69097888675623798</c:v>
                </c:pt>
                <c:pt idx="3">
                  <c:v>1.9193857965451055</c:v>
                </c:pt>
                <c:pt idx="4">
                  <c:v>3.0326295585412666</c:v>
                </c:pt>
                <c:pt idx="5">
                  <c:v>3.45489443378119</c:v>
                </c:pt>
                <c:pt idx="6">
                  <c:v>5.6813819577735121</c:v>
                </c:pt>
                <c:pt idx="7">
                  <c:v>5.2207293666026873</c:v>
                </c:pt>
                <c:pt idx="8">
                  <c:v>7.1017274472168905</c:v>
                </c:pt>
                <c:pt idx="9">
                  <c:v>9.865642994241842</c:v>
                </c:pt>
                <c:pt idx="10">
                  <c:v>11.209213051823417</c:v>
                </c:pt>
                <c:pt idx="11">
                  <c:v>10.9021113243762</c:v>
                </c:pt>
                <c:pt idx="12">
                  <c:v>10.748560460652591</c:v>
                </c:pt>
                <c:pt idx="13">
                  <c:v>8.522072936660269</c:v>
                </c:pt>
                <c:pt idx="14">
                  <c:v>8.1765834932821502</c:v>
                </c:pt>
                <c:pt idx="15">
                  <c:v>6.1036468330134355</c:v>
                </c:pt>
                <c:pt idx="16">
                  <c:v>3.7236084452975047</c:v>
                </c:pt>
                <c:pt idx="17">
                  <c:v>2.3800383877159308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65B2-4B2B-A2C0-512AEE7D0B10}"/>
            </c:ext>
          </c:extLst>
        </c:ser>
        <c:dLbls>
          <c:dLblPos val="l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98975232"/>
        <c:axId val="98384064"/>
        <c:extLst xmlns:c16r2="http://schemas.microsoft.com/office/drawing/2015/06/chart"/>
      </c:lineChart>
      <c:catAx>
        <c:axId val="98975232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min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inorGridlines>
        <c:numFmt formatCode="General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98384064"/>
        <c:crosses val="autoZero"/>
        <c:auto val="1"/>
        <c:lblAlgn val="ctr"/>
        <c:lblOffset val="100"/>
        <c:noMultiLvlLbl val="0"/>
      </c:catAx>
      <c:valAx>
        <c:axId val="9838406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min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inorGridlines>
        <c:numFmt formatCode="0.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98975232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EC913-C5E3-4EA6-B0FF-AE6458C21E1D}" type="datetimeFigureOut">
              <a:rPr lang="ru-RU" smtClean="0"/>
              <a:t>13.12.2018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7EC23-2379-4E7E-B88B-3BB7B8CE27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19850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EC913-C5E3-4EA6-B0FF-AE6458C21E1D}" type="datetimeFigureOut">
              <a:rPr lang="ru-RU" smtClean="0"/>
              <a:t>13.12.2018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7EC23-2379-4E7E-B88B-3BB7B8CE27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63650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EC913-C5E3-4EA6-B0FF-AE6458C21E1D}" type="datetimeFigureOut">
              <a:rPr lang="ru-RU" smtClean="0"/>
              <a:t>13.12.2018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7EC23-2379-4E7E-B88B-3BB7B8CE27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36544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EC913-C5E3-4EA6-B0FF-AE6458C21E1D}" type="datetimeFigureOut">
              <a:rPr lang="ru-RU" smtClean="0"/>
              <a:t>13.12.2018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7EC23-2379-4E7E-B88B-3BB7B8CE27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6157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EC913-C5E3-4EA6-B0FF-AE6458C21E1D}" type="datetimeFigureOut">
              <a:rPr lang="ru-RU" smtClean="0"/>
              <a:t>13.12.2018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7EC23-2379-4E7E-B88B-3BB7B8CE27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50940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EC913-C5E3-4EA6-B0FF-AE6458C21E1D}" type="datetimeFigureOut">
              <a:rPr lang="ru-RU" smtClean="0"/>
              <a:t>13.12.2018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7EC23-2379-4E7E-B88B-3BB7B8CE27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0254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EC913-C5E3-4EA6-B0FF-AE6458C21E1D}" type="datetimeFigureOut">
              <a:rPr lang="ru-RU" smtClean="0"/>
              <a:t>13.12.2018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7EC23-2379-4E7E-B88B-3BB7B8CE27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88017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EC913-C5E3-4EA6-B0FF-AE6458C21E1D}" type="datetimeFigureOut">
              <a:rPr lang="ru-RU" smtClean="0"/>
              <a:t>13.12.2018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7EC23-2379-4E7E-B88B-3BB7B8CE27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33424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EC913-C5E3-4EA6-B0FF-AE6458C21E1D}" type="datetimeFigureOut">
              <a:rPr lang="ru-RU" smtClean="0"/>
              <a:t>13.12.2018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7EC23-2379-4E7E-B88B-3BB7B8CE27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93288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EC913-C5E3-4EA6-B0FF-AE6458C21E1D}" type="datetimeFigureOut">
              <a:rPr lang="ru-RU" smtClean="0"/>
              <a:t>13.12.2018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7EC23-2379-4E7E-B88B-3BB7B8CE27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07054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EC913-C5E3-4EA6-B0FF-AE6458C21E1D}" type="datetimeFigureOut">
              <a:rPr lang="ru-RU" smtClean="0"/>
              <a:t>13.12.2018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7EC23-2379-4E7E-B88B-3BB7B8CE27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6813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FEC913-C5E3-4EA6-B0FF-AE6458C21E1D}" type="datetimeFigureOut">
              <a:rPr lang="ru-RU" smtClean="0"/>
              <a:t>13.12.2018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B7EC23-2379-4E7E-B88B-3BB7B8CE27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73272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5.xml"/><Relationship Id="rId4" Type="http://schemas.openxmlformats.org/officeDocument/2006/relationships/chart" Target="../charts/char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47425825"/>
              </p:ext>
            </p:extLst>
          </p:nvPr>
        </p:nvGraphicFramePr>
        <p:xfrm>
          <a:off x="18732" y="0"/>
          <a:ext cx="12173268" cy="277927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304462"/>
                <a:gridCol w="9868806"/>
              </a:tblGrid>
              <a:tr h="17336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</a:endParaRPr>
                    </a:p>
                    <a:p>
                      <a:pPr indent="444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Государственное бюджетное учреждение</a:t>
                      </a:r>
                    </a:p>
                    <a:p>
                      <a:pPr indent="444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дополнительного профессионального педагогического образования</a:t>
                      </a:r>
                    </a:p>
                    <a:p>
                      <a:pPr indent="444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центр повышения квалификации специалистов</a:t>
                      </a:r>
                    </a:p>
                    <a:p>
                      <a:pPr indent="444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«Информационно-методический центр» Кировского </a:t>
                      </a:r>
                      <a:r>
                        <a:rPr lang="ru-RU" sz="2400" dirty="0" smtClean="0">
                          <a:effectLst/>
                        </a:rPr>
                        <a:t>района</a:t>
                      </a:r>
                    </a:p>
                    <a:p>
                      <a:pPr indent="444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effectLst/>
                        </a:rPr>
                        <a:t> </a:t>
                      </a:r>
                      <a:r>
                        <a:rPr lang="ru-RU" sz="2400" dirty="0">
                          <a:effectLst/>
                        </a:rPr>
                        <a:t>Санкт-Петербурга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 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354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pic>
        <p:nvPicPr>
          <p:cNvPr id="3073" name="Рисунок 1" descr="Описание: ИМЦ 1 sta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423" y="746991"/>
            <a:ext cx="996950" cy="819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0" y="2690334"/>
            <a:ext cx="12192000" cy="42165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4400" b="1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Семинар заместителей директоров по </a:t>
            </a:r>
            <a:r>
              <a:rPr lang="ru-RU" altLang="ru-RU" sz="44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УВР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44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altLang="ru-RU" sz="4400" b="1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(начальная школа</a:t>
            </a:r>
            <a:r>
              <a:rPr lang="ru-RU" altLang="ru-RU" sz="44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)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ru-RU" altLang="ru-RU" sz="4400" dirty="0">
              <a:latin typeface="Arial" pitchFamily="34" charset="0"/>
              <a:cs typeface="Arial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4400" b="1" dirty="0">
                <a:ea typeface="Calibri" pitchFamily="34" charset="0"/>
                <a:cs typeface="Times New Roman" pitchFamily="18" charset="0"/>
              </a:rPr>
              <a:t>«</a:t>
            </a:r>
            <a:r>
              <a:rPr lang="ru-RU" altLang="ru-RU" sz="4400" b="1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Оценка качества образования</a:t>
            </a:r>
            <a:endParaRPr lang="ru-RU" altLang="ru-RU" sz="4400" dirty="0">
              <a:latin typeface="Arial" pitchFamily="34" charset="0"/>
              <a:cs typeface="Arial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4400" b="1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начальной школе</a:t>
            </a:r>
            <a:r>
              <a:rPr lang="ru-RU" altLang="ru-RU" sz="4400" b="1" dirty="0" smtClean="0">
                <a:ea typeface="Calibri" pitchFamily="34" charset="0"/>
                <a:cs typeface="Times New Roman" pitchFamily="18" charset="0"/>
              </a:rPr>
              <a:t>»</a:t>
            </a:r>
            <a:endParaRPr lang="ru-RU" altLang="ru-RU" sz="4400" dirty="0">
              <a:latin typeface="Arial" pitchFamily="34" charset="0"/>
              <a:cs typeface="Arial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altLang="ru-RU" sz="2400" b="1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24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</a:t>
            </a:r>
            <a:r>
              <a:rPr lang="en-US" altLang="ru-RU" sz="2400" b="1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</a:t>
            </a:r>
            <a:r>
              <a:rPr lang="ru-RU" altLang="ru-RU" sz="2400" b="1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.1</a:t>
            </a:r>
            <a:r>
              <a:rPr lang="en-US" altLang="ru-RU" sz="2400" b="1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</a:t>
            </a:r>
            <a:r>
              <a:rPr lang="ru-RU" altLang="ru-RU" sz="2400" b="1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.2018</a:t>
            </a:r>
            <a:endParaRPr lang="ru-RU" altLang="ru-RU" sz="24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743379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1563" y="-1"/>
            <a:ext cx="12192000" cy="6858001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Результаты мониторинга на содержании различных учебных </a:t>
            </a:r>
            <a:r>
              <a:rPr lang="ru-RU" b="1" dirty="0" smtClean="0"/>
              <a:t>предметов. </a:t>
            </a:r>
            <a:r>
              <a:rPr lang="ru-RU" dirty="0" smtClean="0"/>
              <a:t>1 класс</a:t>
            </a:r>
            <a:endParaRPr lang="ru-RU" dirty="0"/>
          </a:p>
        </p:txBody>
      </p:sp>
      <p:pic>
        <p:nvPicPr>
          <p:cNvPr id="9" name="Объект 8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430014" y="1731818"/>
            <a:ext cx="11248845" cy="4719997"/>
          </a:xfrm>
          <a:prstGeom prst="rect">
            <a:avLst/>
          </a:prstGeom>
        </p:spPr>
      </p:pic>
      <p:sp>
        <p:nvSpPr>
          <p:cNvPr id="5" name="Кольцо 4"/>
          <p:cNvSpPr/>
          <p:nvPr/>
        </p:nvSpPr>
        <p:spPr>
          <a:xfrm>
            <a:off x="3394365" y="1607127"/>
            <a:ext cx="1136072" cy="2646218"/>
          </a:xfrm>
          <a:prstGeom prst="donut">
            <a:avLst>
              <a:gd name="adj" fmla="val 4862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sp>
        <p:nvSpPr>
          <p:cNvPr id="8" name="Кольцо 7"/>
          <p:cNvSpPr/>
          <p:nvPr/>
        </p:nvSpPr>
        <p:spPr>
          <a:xfrm>
            <a:off x="7550729" y="1662545"/>
            <a:ext cx="1136072" cy="2646218"/>
          </a:xfrm>
          <a:prstGeom prst="donut">
            <a:avLst>
              <a:gd name="adj" fmla="val 4862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690419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Формирование УУД. 1 класс</a:t>
            </a:r>
            <a:endParaRPr lang="ru-RU" b="1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537882" y="1690689"/>
            <a:ext cx="11053483" cy="4817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11112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/>
              <a:t>Результаты мониторинга на содержании различных учебных предметов</a:t>
            </a:r>
            <a:r>
              <a:rPr lang="ru-RU" b="1" dirty="0" smtClean="0"/>
              <a:t>. 2 класс</a:t>
            </a:r>
            <a:endParaRPr lang="ru-RU" b="1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r="19931"/>
          <a:stretch/>
        </p:blipFill>
        <p:spPr>
          <a:xfrm>
            <a:off x="645459" y="1825625"/>
            <a:ext cx="10708341" cy="4351338"/>
          </a:xfrm>
          <a:prstGeom prst="rect">
            <a:avLst/>
          </a:prstGeom>
        </p:spPr>
      </p:pic>
      <p:sp>
        <p:nvSpPr>
          <p:cNvPr id="6" name="Кольцо 5"/>
          <p:cNvSpPr/>
          <p:nvPr/>
        </p:nvSpPr>
        <p:spPr>
          <a:xfrm>
            <a:off x="1759529" y="1745672"/>
            <a:ext cx="734289" cy="2175163"/>
          </a:xfrm>
          <a:prstGeom prst="donut">
            <a:avLst>
              <a:gd name="adj" fmla="val 4862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sp>
        <p:nvSpPr>
          <p:cNvPr id="7" name="Кольцо 6"/>
          <p:cNvSpPr/>
          <p:nvPr/>
        </p:nvSpPr>
        <p:spPr>
          <a:xfrm>
            <a:off x="2438398" y="1745672"/>
            <a:ext cx="734289" cy="2175163"/>
          </a:xfrm>
          <a:prstGeom prst="donut">
            <a:avLst>
              <a:gd name="adj" fmla="val 4862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sp>
        <p:nvSpPr>
          <p:cNvPr id="8" name="Кольцо 7"/>
          <p:cNvSpPr/>
          <p:nvPr/>
        </p:nvSpPr>
        <p:spPr>
          <a:xfrm>
            <a:off x="4876798" y="1745672"/>
            <a:ext cx="734289" cy="2175163"/>
          </a:xfrm>
          <a:prstGeom prst="donut">
            <a:avLst>
              <a:gd name="adj" fmla="val 4862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sp>
        <p:nvSpPr>
          <p:cNvPr id="10" name="Кольцо 9"/>
          <p:cNvSpPr/>
          <p:nvPr/>
        </p:nvSpPr>
        <p:spPr>
          <a:xfrm>
            <a:off x="5521029" y="1745671"/>
            <a:ext cx="734289" cy="2175163"/>
          </a:xfrm>
          <a:prstGeom prst="donut">
            <a:avLst>
              <a:gd name="adj" fmla="val 4862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sp>
        <p:nvSpPr>
          <p:cNvPr id="11" name="Кольцо 10"/>
          <p:cNvSpPr/>
          <p:nvPr/>
        </p:nvSpPr>
        <p:spPr>
          <a:xfrm>
            <a:off x="4287975" y="1745672"/>
            <a:ext cx="734289" cy="2175163"/>
          </a:xfrm>
          <a:prstGeom prst="donut">
            <a:avLst>
              <a:gd name="adj" fmla="val 4862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898182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Формирование УУД. 2 класс</a:t>
            </a:r>
            <a:endParaRPr lang="ru-RU" b="1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430306" y="2055814"/>
            <a:ext cx="11295529" cy="43180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944776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Результаты мониторинга на содержании различных учебных </a:t>
            </a:r>
            <a:r>
              <a:rPr lang="ru-RU" b="1" dirty="0" smtClean="0"/>
              <a:t>предметов. 3 класс</a:t>
            </a:r>
            <a:endParaRPr lang="ru-RU" b="1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448235" y="1870361"/>
            <a:ext cx="11295529" cy="4628963"/>
          </a:xfrm>
          <a:prstGeom prst="rect">
            <a:avLst/>
          </a:prstGeom>
        </p:spPr>
      </p:pic>
      <p:sp>
        <p:nvSpPr>
          <p:cNvPr id="7" name="Кольцо 6"/>
          <p:cNvSpPr/>
          <p:nvPr/>
        </p:nvSpPr>
        <p:spPr>
          <a:xfrm>
            <a:off x="3394365" y="1870361"/>
            <a:ext cx="665017" cy="1842658"/>
          </a:xfrm>
          <a:prstGeom prst="donut">
            <a:avLst>
              <a:gd name="adj" fmla="val 6235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sp>
        <p:nvSpPr>
          <p:cNvPr id="8" name="Кольцо 7"/>
          <p:cNvSpPr/>
          <p:nvPr/>
        </p:nvSpPr>
        <p:spPr>
          <a:xfrm>
            <a:off x="5455554" y="1870361"/>
            <a:ext cx="665017" cy="1842657"/>
          </a:xfrm>
          <a:prstGeom prst="donut">
            <a:avLst>
              <a:gd name="adj" fmla="val 6834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sp>
        <p:nvSpPr>
          <p:cNvPr id="9" name="Кольцо 8"/>
          <p:cNvSpPr/>
          <p:nvPr/>
        </p:nvSpPr>
        <p:spPr>
          <a:xfrm>
            <a:off x="7093137" y="1986971"/>
            <a:ext cx="665017" cy="1842659"/>
          </a:xfrm>
          <a:prstGeom prst="donut">
            <a:avLst>
              <a:gd name="adj" fmla="val 6235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sp>
        <p:nvSpPr>
          <p:cNvPr id="10" name="Кольцо 9"/>
          <p:cNvSpPr/>
          <p:nvPr/>
        </p:nvSpPr>
        <p:spPr>
          <a:xfrm>
            <a:off x="9691125" y="1986970"/>
            <a:ext cx="665017" cy="1842659"/>
          </a:xfrm>
          <a:prstGeom prst="donut">
            <a:avLst>
              <a:gd name="adj" fmla="val 6235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347809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/>
              <a:t>Формирование УУД. </a:t>
            </a:r>
            <a:r>
              <a:rPr lang="ru-RU" b="1" dirty="0" smtClean="0"/>
              <a:t>3 класс</a:t>
            </a:r>
            <a:endParaRPr lang="ru-RU" b="1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510987" y="1825624"/>
            <a:ext cx="11107271" cy="4575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06315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Результаты мониторинга на содержании различных учебных </a:t>
            </a:r>
            <a:r>
              <a:rPr lang="ru-RU" b="1" dirty="0" smtClean="0"/>
              <a:t>предметов. 4 класс</a:t>
            </a:r>
            <a:endParaRPr lang="ru-RU" b="1" dirty="0"/>
          </a:p>
        </p:txBody>
      </p:sp>
      <p:pic>
        <p:nvPicPr>
          <p:cNvPr id="9" name="Объект 8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510988" y="1825624"/>
            <a:ext cx="11214847" cy="4575175"/>
          </a:xfrm>
          <a:prstGeom prst="rect">
            <a:avLst/>
          </a:prstGeom>
        </p:spPr>
      </p:pic>
      <p:sp>
        <p:nvSpPr>
          <p:cNvPr id="5" name="Кольцо 4"/>
          <p:cNvSpPr/>
          <p:nvPr/>
        </p:nvSpPr>
        <p:spPr>
          <a:xfrm>
            <a:off x="2327565" y="2161306"/>
            <a:ext cx="665017" cy="2064329"/>
          </a:xfrm>
          <a:prstGeom prst="donut">
            <a:avLst>
              <a:gd name="adj" fmla="val 6235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sp>
        <p:nvSpPr>
          <p:cNvPr id="6" name="Кольцо 5"/>
          <p:cNvSpPr/>
          <p:nvPr/>
        </p:nvSpPr>
        <p:spPr>
          <a:xfrm>
            <a:off x="7051965" y="2743200"/>
            <a:ext cx="665017" cy="1482435"/>
          </a:xfrm>
          <a:prstGeom prst="donut">
            <a:avLst>
              <a:gd name="adj" fmla="val 6235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sp>
        <p:nvSpPr>
          <p:cNvPr id="7" name="Кольцо 6"/>
          <p:cNvSpPr/>
          <p:nvPr/>
        </p:nvSpPr>
        <p:spPr>
          <a:xfrm>
            <a:off x="8672947" y="2743200"/>
            <a:ext cx="665017" cy="1482435"/>
          </a:xfrm>
          <a:prstGeom prst="donut">
            <a:avLst>
              <a:gd name="adj" fmla="val 6235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sp>
        <p:nvSpPr>
          <p:cNvPr id="8" name="Кольцо 7"/>
          <p:cNvSpPr/>
          <p:nvPr/>
        </p:nvSpPr>
        <p:spPr>
          <a:xfrm>
            <a:off x="4433456" y="2743200"/>
            <a:ext cx="1205344" cy="1482435"/>
          </a:xfrm>
          <a:prstGeom prst="donut">
            <a:avLst>
              <a:gd name="adj" fmla="val 2243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445675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/>
              <a:t>Формирование УУД. 4 </a:t>
            </a:r>
            <a:r>
              <a:rPr lang="ru-RU" b="1" dirty="0" smtClean="0"/>
              <a:t>класс</a:t>
            </a:r>
            <a:endParaRPr lang="ru-RU" b="1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591671" y="1825624"/>
            <a:ext cx="10999693" cy="45482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762146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8545" y="365125"/>
            <a:ext cx="11215255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ru-RU" u="sng" dirty="0"/>
              <a:t>Рекомендации заместителям директоров по УВР и методистам</a:t>
            </a:r>
            <a:r>
              <a:rPr lang="ru-RU" dirty="0"/>
              <a:t> </a:t>
            </a:r>
            <a:r>
              <a:rPr lang="ru-RU" u="sng" dirty="0"/>
              <a:t>образовательных организаций:</a:t>
            </a:r>
            <a:r>
              <a:rPr lang="ru-RU" dirty="0"/>
              <a:t>  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lvl="0" fontAlgn="base"/>
            <a:r>
              <a:rPr lang="ru-RU" dirty="0" smtClean="0"/>
              <a:t>Проанализировать </a:t>
            </a:r>
            <a:r>
              <a:rPr lang="ru-RU" dirty="0"/>
              <a:t>результаты, полученные в ходе проведения диагностической работы на уровне образовательной организации; соотнести результаты с результатами района, города. </a:t>
            </a:r>
          </a:p>
          <a:p>
            <a:r>
              <a:rPr lang="ru-RU" dirty="0"/>
              <a:t>Представить результаты проведенной диагностической работы на заседании методического объединения (методической кафедры). </a:t>
            </a:r>
          </a:p>
          <a:p>
            <a:pPr lvl="0" fontAlgn="base"/>
            <a:r>
              <a:rPr lang="ru-RU" dirty="0"/>
              <a:t>Определить направления методической работы образовательного учреждения в соответствии с полученными результатами. </a:t>
            </a:r>
          </a:p>
          <a:p>
            <a:pPr lvl="0" fontAlgn="base"/>
            <a:r>
              <a:rPr lang="ru-RU" dirty="0"/>
              <a:t>Организовать корректировку рабочих программ учителей начальных классов и учителей - предметников в соответствии с полученными результатами. </a:t>
            </a:r>
          </a:p>
          <a:p>
            <a:pPr lvl="0" fontAlgn="base"/>
            <a:r>
              <a:rPr lang="ru-RU" dirty="0"/>
              <a:t>Провести заседание методического объединения учителей начальных классов по теме «Технологии и методические приемы формирования универсальных учебных действий у младших школьников». 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6864575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546802"/>
          </a:xfrm>
        </p:spPr>
        <p:txBody>
          <a:bodyPr>
            <a:normAutofit fontScale="90000"/>
          </a:bodyPr>
          <a:lstStyle/>
          <a:p>
            <a:pPr algn="ctr"/>
            <a:r>
              <a:rPr lang="ru-RU" u="sng" dirty="0" smtClean="0"/>
              <a:t>Рекомендации учителям начальных классов и учителям-предметникам,</a:t>
            </a:r>
            <a:r>
              <a:rPr lang="ru-RU" dirty="0" smtClean="0"/>
              <a:t> </a:t>
            </a:r>
            <a:r>
              <a:rPr lang="ru-RU" u="sng" dirty="0" smtClean="0"/>
              <a:t>работающим в начальной школе:</a:t>
            </a:r>
            <a:r>
              <a:rPr lang="ru-RU" dirty="0" smtClean="0"/>
              <a:t> 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lvl="0" fontAlgn="base"/>
            <a:r>
              <a:rPr lang="ru-RU" dirty="0"/>
              <a:t>Использовать входную диагностическую работу как основу изучения эффективности своей деятельности и дальнейшего совершенствования образовательного процесса.  </a:t>
            </a:r>
          </a:p>
          <a:p>
            <a:pPr lvl="0" fontAlgn="base"/>
            <a:r>
              <a:rPr lang="ru-RU" dirty="0"/>
              <a:t>Проанализировать результаты диагностической работы, соотнести с результатами общегородскими, наметить пути решения выявленных проблем. </a:t>
            </a:r>
          </a:p>
          <a:p>
            <a:pPr lvl="0" fontAlgn="base"/>
            <a:r>
              <a:rPr lang="ru-RU" dirty="0"/>
              <a:t>Провести работу с учащимися, не выполнявшими по какой-то причине данную работу для проведения дальнейших педагогических наблюдений; проанализировать результаты выполнения этих работ; соотнести с результатами, полученными ранее.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345857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</p:nvPr>
        </p:nvGraphicFramePr>
        <p:xfrm>
          <a:off x="2765107" y="2507488"/>
          <a:ext cx="6661785" cy="136994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61110"/>
                <a:gridCol w="5400675"/>
              </a:tblGrid>
              <a:tr h="108077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100">
                        <a:effectLst/>
                      </a:endParaRPr>
                    </a:p>
                    <a:p>
                      <a:pPr indent="444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Государственное бюджетное учреждение</a:t>
                      </a:r>
                      <a:endParaRPr lang="ru-RU" sz="1100">
                        <a:effectLst/>
                      </a:endParaRPr>
                    </a:p>
                    <a:p>
                      <a:pPr indent="444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дополнительного профессионального педагогического образования</a:t>
                      </a:r>
                      <a:endParaRPr lang="ru-RU" sz="1100">
                        <a:effectLst/>
                      </a:endParaRPr>
                    </a:p>
                    <a:p>
                      <a:pPr indent="444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центр повышения квалификации специалистов</a:t>
                      </a:r>
                      <a:endParaRPr lang="ru-RU" sz="1100">
                        <a:effectLst/>
                      </a:endParaRPr>
                    </a:p>
                    <a:p>
                      <a:pPr indent="444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«Информационно-методический центр» Кировского района Санкт-Петербурга</a:t>
                      </a:r>
                      <a:endParaRPr lang="ru-RU" sz="1100"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08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5964974"/>
              </p:ext>
            </p:extLst>
          </p:nvPr>
        </p:nvGraphicFramePr>
        <p:xfrm>
          <a:off x="0" y="138544"/>
          <a:ext cx="12081164" cy="671945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843671"/>
                <a:gridCol w="4798610"/>
                <a:gridCol w="5438883"/>
              </a:tblGrid>
              <a:tr h="36762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ru-RU" sz="2000" dirty="0">
                          <a:effectLst/>
                        </a:rPr>
                        <a:t>13.30-14.30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191" marR="54191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ru-RU" sz="2000">
                          <a:effectLst/>
                        </a:rPr>
                        <a:t>Регистрация участников семинара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191" marR="54191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5117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ru-RU" sz="2000" dirty="0">
                          <a:effectLst/>
                        </a:rPr>
                        <a:t>14.00-14.05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191" marR="5419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ru-RU" sz="2000" dirty="0">
                          <a:effectLst/>
                        </a:rPr>
                        <a:t>Открытие семинара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191" marR="5419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Чернышова Н.С. методист ИМЦ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191" marR="54191" marT="0" marB="0" anchor="ctr"/>
                </a:tc>
              </a:tr>
              <a:tr h="22057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ru-RU" sz="2000" dirty="0">
                          <a:effectLst/>
                        </a:rPr>
                        <a:t>14.05-14.25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191" marR="5419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Мониторинг по проверке </a:t>
                      </a:r>
                      <a:r>
                        <a:rPr lang="ru-RU" sz="2000" dirty="0" err="1">
                          <a:effectLst/>
                        </a:rPr>
                        <a:t>сформированности</a:t>
                      </a:r>
                      <a:r>
                        <a:rPr lang="ru-RU" sz="2000" dirty="0">
                          <a:effectLst/>
                        </a:rPr>
                        <a:t> </a:t>
                      </a:r>
                      <a:r>
                        <a:rPr lang="ru-RU" sz="2000" dirty="0" err="1">
                          <a:effectLst/>
                        </a:rPr>
                        <a:t>метапредметных</a:t>
                      </a:r>
                      <a:r>
                        <a:rPr lang="ru-RU" sz="2000" dirty="0">
                          <a:effectLst/>
                        </a:rPr>
                        <a:t> умений у младших школьников образовательных организаций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Санкт-Петербурга  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 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191" marR="5419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ru-RU" sz="2000">
                          <a:effectLst/>
                        </a:rPr>
                        <a:t>Волковская И.И.. ст.преподаватель 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ru-RU" sz="2000">
                          <a:effectLst/>
                        </a:rPr>
                        <a:t>кафедры начального образования 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ru-RU" sz="2000">
                          <a:effectLst/>
                        </a:rPr>
                        <a:t>Института детства СПбАППО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191" marR="54191" marT="0" marB="0" anchor="ctr"/>
                </a:tc>
              </a:tr>
              <a:tr h="22057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ru-RU" sz="2000" dirty="0">
                          <a:effectLst/>
                        </a:rPr>
                        <a:t>14.25-14.45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191" marR="5419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Мониторинг по проверке </a:t>
                      </a:r>
                      <a:r>
                        <a:rPr lang="ru-RU" sz="2000" dirty="0" err="1">
                          <a:effectLst/>
                        </a:rPr>
                        <a:t>сформированности</a:t>
                      </a:r>
                      <a:r>
                        <a:rPr lang="ru-RU" sz="2000" dirty="0">
                          <a:effectLst/>
                        </a:rPr>
                        <a:t> </a:t>
                      </a:r>
                      <a:r>
                        <a:rPr lang="ru-RU" sz="2000" dirty="0" err="1">
                          <a:effectLst/>
                        </a:rPr>
                        <a:t>метапредметных</a:t>
                      </a:r>
                      <a:r>
                        <a:rPr lang="ru-RU" sz="2000" dirty="0">
                          <a:effectLst/>
                        </a:rPr>
                        <a:t> умений у младших школьников образовательных организаций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Кировского района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 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191" marR="5419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ru-RU" sz="2000" dirty="0" err="1">
                          <a:effectLst/>
                        </a:rPr>
                        <a:t>Чернышова</a:t>
                      </a:r>
                      <a:r>
                        <a:rPr lang="ru-RU" sz="2000" dirty="0">
                          <a:effectLst/>
                        </a:rPr>
                        <a:t> Н.С.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ru-RU" sz="2000" dirty="0">
                          <a:effectLst/>
                        </a:rPr>
                        <a:t>методист ИМЦ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191" marR="54191" marT="0" marB="0" anchor="ctr"/>
                </a:tc>
              </a:tr>
              <a:tr h="138917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ru-RU" sz="2000" dirty="0">
                          <a:effectLst/>
                        </a:rPr>
                        <a:t>14.45-15.10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191" marR="5419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ru-RU" sz="2000" dirty="0">
                          <a:effectLst/>
                        </a:rPr>
                        <a:t>Из опыта работы Гимназии № 248 по формированию </a:t>
                      </a:r>
                      <a:r>
                        <a:rPr lang="ru-RU" sz="2000" dirty="0" err="1">
                          <a:effectLst/>
                        </a:rPr>
                        <a:t>метапредметных</a:t>
                      </a:r>
                      <a:r>
                        <a:rPr lang="ru-RU" sz="2000" dirty="0">
                          <a:effectLst/>
                        </a:rPr>
                        <a:t> умений у младших школьников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191" marR="5419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ru-RU" sz="2000" dirty="0" err="1">
                          <a:effectLst/>
                        </a:rPr>
                        <a:t>Кирик</a:t>
                      </a:r>
                      <a:r>
                        <a:rPr lang="ru-RU" sz="2000" dirty="0">
                          <a:effectLst/>
                        </a:rPr>
                        <a:t> И.Е.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ru-RU" sz="2000" dirty="0">
                          <a:effectLst/>
                        </a:rPr>
                        <a:t> заместитель директора по УВР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ru-RU" sz="2000" dirty="0">
                          <a:effectLst/>
                        </a:rPr>
                        <a:t> ГБОУ Гимназия № 248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191" marR="54191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9785066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546802"/>
          </a:xfrm>
        </p:spPr>
        <p:txBody>
          <a:bodyPr>
            <a:normAutofit fontScale="90000"/>
          </a:bodyPr>
          <a:lstStyle/>
          <a:p>
            <a:pPr algn="ctr"/>
            <a:r>
              <a:rPr lang="ru-RU" u="sng" dirty="0" smtClean="0"/>
              <a:t>Рекомендации учителям начальных классов и учителям-предметникам,</a:t>
            </a:r>
            <a:r>
              <a:rPr lang="ru-RU" dirty="0" smtClean="0"/>
              <a:t> </a:t>
            </a:r>
            <a:r>
              <a:rPr lang="ru-RU" u="sng" dirty="0" smtClean="0"/>
              <a:t>работающим в начальной школе:</a:t>
            </a:r>
            <a:r>
              <a:rPr lang="ru-RU" dirty="0" smtClean="0"/>
              <a:t> 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lvl="0" fontAlgn="base"/>
            <a:r>
              <a:rPr lang="ru-RU" dirty="0"/>
              <a:t>Составить план коррекционной работы с учащимися, организовать индивидуальную работу с учащимися, которые показали низкий уровень </a:t>
            </a:r>
            <a:r>
              <a:rPr lang="ru-RU" dirty="0" err="1"/>
              <a:t>сформированности</a:t>
            </a:r>
            <a:r>
              <a:rPr lang="ru-RU" dirty="0"/>
              <a:t> </a:t>
            </a:r>
            <a:r>
              <a:rPr lang="ru-RU" dirty="0" err="1"/>
              <a:t>метапредметных</a:t>
            </a:r>
            <a:r>
              <a:rPr lang="ru-RU" dirty="0"/>
              <a:t> умений; отразить основные направления работы в Рабочей программе учителя и в Программе коррекционной работы в Основной образовательной программе.  </a:t>
            </a:r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  Определить </a:t>
            </a:r>
            <a:r>
              <a:rPr lang="ru-RU" dirty="0"/>
              <a:t>учащихся, которые показали достаточно высокие </a:t>
            </a:r>
            <a:r>
              <a:rPr lang="ru-RU" dirty="0" smtClean="0"/>
              <a:t>   результаты </a:t>
            </a:r>
            <a:r>
              <a:rPr lang="ru-RU" dirty="0"/>
              <a:t>в </a:t>
            </a:r>
            <a:r>
              <a:rPr lang="ru-RU" dirty="0" err="1"/>
              <a:t>метапредметной</a:t>
            </a:r>
            <a:r>
              <a:rPr lang="ru-RU" dirty="0"/>
              <a:t> работе; составить план коррекционной работы с учащимися, организовать индивидуальную работу по поддержке одарённых, способных талантливых учащихся по подготовке их к интеллектуальным олимпиадам и конкурсам. 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1495639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546802"/>
          </a:xfrm>
        </p:spPr>
        <p:txBody>
          <a:bodyPr>
            <a:normAutofit fontScale="90000"/>
          </a:bodyPr>
          <a:lstStyle/>
          <a:p>
            <a:pPr algn="ctr"/>
            <a:r>
              <a:rPr lang="ru-RU" u="sng" dirty="0" smtClean="0"/>
              <a:t>Рекомендации учителям начальных классов и учителям-предметникам,</a:t>
            </a:r>
            <a:r>
              <a:rPr lang="ru-RU" dirty="0" smtClean="0"/>
              <a:t> </a:t>
            </a:r>
            <a:r>
              <a:rPr lang="ru-RU" u="sng" dirty="0" smtClean="0"/>
              <a:t>работающим в начальной школе:</a:t>
            </a:r>
            <a:r>
              <a:rPr lang="ru-RU" dirty="0" smtClean="0"/>
              <a:t> 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5032376"/>
          </a:xfrm>
        </p:spPr>
        <p:txBody>
          <a:bodyPr>
            <a:normAutofit fontScale="47500" lnSpcReduction="20000"/>
          </a:bodyPr>
          <a:lstStyle/>
          <a:p>
            <a:pPr lvl="0" fontAlgn="base"/>
            <a:r>
              <a:rPr lang="ru-RU" sz="5100" dirty="0"/>
              <a:t>Использовать урочную и внеурочную деятельность для формирования универсальных учебных действий, а также для формирования личного читательского маршрута ученика, умения работать с разными типами книг, видами книг.  </a:t>
            </a:r>
          </a:p>
          <a:p>
            <a:pPr fontAlgn="base"/>
            <a:r>
              <a:rPr lang="ru-RU" sz="5100" dirty="0"/>
              <a:t>Включить в программу внеурочной деятельности программу кружков, факультативов, курсов, направленных на формирование умения работать с книгой, выделение необходимой </a:t>
            </a:r>
            <a:r>
              <a:rPr lang="ru-RU" sz="5100" dirty="0" smtClean="0"/>
              <a:t>информации, формирование умений </a:t>
            </a:r>
            <a:r>
              <a:rPr lang="ru-RU" sz="5100" dirty="0"/>
              <a:t>смыслового чтения в рамках разных предметов начальной школы.  </a:t>
            </a:r>
            <a:endParaRPr lang="ru-RU" sz="5100" dirty="0" smtClean="0"/>
          </a:p>
          <a:p>
            <a:pPr lvl="0" fontAlgn="base"/>
            <a:r>
              <a:rPr lang="ru-RU" sz="5100" dirty="0"/>
              <a:t>Проанализировать  авторские программы по предметам и определить, какие </a:t>
            </a:r>
            <a:r>
              <a:rPr lang="ru-RU" sz="5100" dirty="0" err="1"/>
              <a:t>метапредметные</a:t>
            </a:r>
            <a:r>
              <a:rPr lang="ru-RU" sz="5100" dirty="0"/>
              <a:t> умения в большей степени формируются в 1 - 4 классах соответственно. </a:t>
            </a:r>
          </a:p>
          <a:p>
            <a:pPr lvl="0" fontAlgn="base"/>
            <a:r>
              <a:rPr lang="ru-RU" sz="5100" dirty="0"/>
              <a:t>Подобрать в учебниках  и рабочих тетрадях  задания, направленные на формирование заявленных в программе </a:t>
            </a:r>
            <a:r>
              <a:rPr lang="ru-RU" sz="5100" dirty="0" err="1"/>
              <a:t>метапредметных</a:t>
            </a:r>
            <a:r>
              <a:rPr lang="ru-RU" sz="5100" dirty="0"/>
              <a:t> умений, использовать содержание этих заданий для проведения коррекционной работы.  </a:t>
            </a:r>
          </a:p>
        </p:txBody>
      </p:sp>
    </p:spTree>
    <p:extLst>
      <p:ext uri="{BB962C8B-B14F-4D97-AF65-F5344CB8AC3E}">
        <p14:creationId xmlns:p14="http://schemas.microsoft.com/office/powerpoint/2010/main" val="261495639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546802"/>
          </a:xfrm>
        </p:spPr>
        <p:txBody>
          <a:bodyPr>
            <a:normAutofit fontScale="90000"/>
          </a:bodyPr>
          <a:lstStyle/>
          <a:p>
            <a:pPr algn="ctr"/>
            <a:r>
              <a:rPr lang="ru-RU" u="sng" dirty="0" smtClean="0"/>
              <a:t>Рекомендации учителям начальных классов и учителям-предметникам,</a:t>
            </a:r>
            <a:r>
              <a:rPr lang="ru-RU" dirty="0" smtClean="0"/>
              <a:t> </a:t>
            </a:r>
            <a:r>
              <a:rPr lang="ru-RU" u="sng" dirty="0" smtClean="0"/>
              <a:t>работающим в начальной школе:</a:t>
            </a:r>
            <a:r>
              <a:rPr lang="ru-RU" dirty="0" smtClean="0"/>
              <a:t> 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727576"/>
          </a:xfrm>
        </p:spPr>
        <p:txBody>
          <a:bodyPr>
            <a:normAutofit/>
          </a:bodyPr>
          <a:lstStyle/>
          <a:p>
            <a:pPr lvl="0" fontAlgn="base"/>
            <a:r>
              <a:rPr lang="ru-RU" sz="2400" dirty="0"/>
              <a:t>Включать в урок задания на классификацию, группировку; установление причинно-следственных связей, других универсальных учебных действий, в соответствии с проведенной диагностикой. </a:t>
            </a:r>
          </a:p>
          <a:p>
            <a:pPr lvl="0" fontAlgn="base"/>
            <a:r>
              <a:rPr lang="ru-RU" sz="2400" dirty="0"/>
              <a:t>Использовать  в уроке и внеурочной деятельности возможности для создания различных моделей: модель слова, предложения, задачи, текста и т.д. </a:t>
            </a:r>
          </a:p>
          <a:p>
            <a:pPr lvl="0" fontAlgn="base"/>
            <a:r>
              <a:rPr lang="ru-RU" sz="2400" dirty="0"/>
              <a:t>Включить в программу внеурочной деятельности курсы и программы, направленные на вовлечение учащихся в читательскую деятельность. </a:t>
            </a:r>
          </a:p>
          <a:p>
            <a:r>
              <a:rPr lang="ru-RU" sz="2400" dirty="0"/>
              <a:t>Подготовить и провести промежуточную работу, включив в нее задания, аналогичные тем, в которых учащиеся допустили наибольшее количество ошибок. </a:t>
            </a:r>
          </a:p>
        </p:txBody>
      </p:sp>
    </p:spTree>
    <p:extLst>
      <p:ext uri="{BB962C8B-B14F-4D97-AF65-F5344CB8AC3E}">
        <p14:creationId xmlns:p14="http://schemas.microsoft.com/office/powerpoint/2010/main" val="20871395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957532"/>
            <a:ext cx="9144000" cy="3052763"/>
          </a:xfrm>
        </p:spPr>
        <p:txBody>
          <a:bodyPr>
            <a:normAutofit/>
          </a:bodyPr>
          <a:lstStyle/>
          <a:p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4671714"/>
            <a:ext cx="9144000" cy="1655762"/>
          </a:xfrm>
        </p:spPr>
        <p:txBody>
          <a:bodyPr/>
          <a:lstStyle/>
          <a:p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2461034"/>
              </p:ext>
            </p:extLst>
          </p:nvPr>
        </p:nvGraphicFramePr>
        <p:xfrm>
          <a:off x="0" y="0"/>
          <a:ext cx="12191999" cy="685799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860585"/>
                <a:gridCol w="10331414"/>
              </a:tblGrid>
              <a:tr h="506752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ru-RU" sz="2400" dirty="0">
                          <a:effectLst/>
                        </a:rPr>
                        <a:t>15.10-15.45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Практическая работа в группах.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Разработка участниками семинара </a:t>
                      </a:r>
                      <a:r>
                        <a:rPr lang="ru-RU" sz="2400" dirty="0" err="1" smtClean="0">
                          <a:effectLst/>
                        </a:rPr>
                        <a:t>КИМов</a:t>
                      </a:r>
                      <a:r>
                        <a:rPr lang="ru-RU" sz="2400" smtClean="0">
                          <a:effectLst/>
                        </a:rPr>
                        <a:t> по </a:t>
                      </a:r>
                      <a:r>
                        <a:rPr lang="ru-RU" sz="2400" dirty="0">
                          <a:effectLst/>
                        </a:rPr>
                        <a:t>проверке </a:t>
                      </a:r>
                      <a:r>
                        <a:rPr lang="ru-RU" sz="2400" dirty="0" err="1">
                          <a:effectLst/>
                        </a:rPr>
                        <a:t>сформированности</a:t>
                      </a:r>
                      <a:r>
                        <a:rPr lang="ru-RU" sz="2400" dirty="0">
                          <a:effectLst/>
                        </a:rPr>
                        <a:t> </a:t>
                      </a:r>
                      <a:r>
                        <a:rPr lang="ru-RU" sz="2400" dirty="0" err="1">
                          <a:effectLst/>
                        </a:rPr>
                        <a:t>метапредметных</a:t>
                      </a:r>
                      <a:r>
                        <a:rPr lang="ru-RU" sz="2400" dirty="0">
                          <a:effectLst/>
                        </a:rPr>
                        <a:t> умений у младших школьников .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 Презентация уроков. Обсуждение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 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17904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ru-RU" sz="2400">
                          <a:effectLst/>
                        </a:rPr>
                        <a:t>15.40-16.00</a:t>
                      </a:r>
                      <a:endParaRPr lang="ru-RU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ru-RU" sz="2400" dirty="0">
                          <a:effectLst/>
                        </a:rPr>
                        <a:t>Подведение итогов работы семинара. Рефлексия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082168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957532"/>
            <a:ext cx="9144000" cy="3052763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Мониторинг по проверке </a:t>
            </a:r>
            <a:r>
              <a:rPr lang="ru-RU" b="1" dirty="0" err="1" smtClean="0"/>
              <a:t>сформированности</a:t>
            </a:r>
            <a:r>
              <a:rPr lang="ru-RU" b="1" dirty="0" smtClean="0"/>
              <a:t> </a:t>
            </a:r>
            <a:r>
              <a:rPr lang="ru-RU" b="1" dirty="0" err="1" smtClean="0"/>
              <a:t>метапредметных</a:t>
            </a:r>
            <a:r>
              <a:rPr lang="ru-RU" b="1" dirty="0" smtClean="0"/>
              <a:t> умений </a:t>
            </a:r>
            <a:br>
              <a:rPr lang="ru-RU" b="1" dirty="0" smtClean="0"/>
            </a:br>
            <a:r>
              <a:rPr lang="ru-RU" b="1" dirty="0" smtClean="0"/>
              <a:t>у </a:t>
            </a:r>
            <a:r>
              <a:rPr lang="ru-RU" b="1" dirty="0"/>
              <a:t>младших школьников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4671714"/>
            <a:ext cx="9144000" cy="1655762"/>
          </a:xfrm>
        </p:spPr>
        <p:txBody>
          <a:bodyPr/>
          <a:lstStyle/>
          <a:p>
            <a:r>
              <a:rPr lang="ru-RU" dirty="0" smtClean="0"/>
              <a:t>Н.С. </a:t>
            </a:r>
            <a:r>
              <a:rPr lang="ru-RU" dirty="0" err="1" smtClean="0"/>
              <a:t>Чернышова</a:t>
            </a:r>
            <a:endParaRPr lang="ru-RU" dirty="0" smtClean="0"/>
          </a:p>
          <a:p>
            <a:r>
              <a:rPr lang="ru-RU" dirty="0"/>
              <a:t>м</a:t>
            </a:r>
            <a:r>
              <a:rPr lang="ru-RU" dirty="0" smtClean="0"/>
              <a:t>етодист ИМЦ Кировского района </a:t>
            </a:r>
          </a:p>
          <a:p>
            <a:r>
              <a:rPr lang="ru-RU" dirty="0" smtClean="0"/>
              <a:t>Санкт-Петербурга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53379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06422"/>
            <a:ext cx="10515600" cy="1325563"/>
          </a:xfrm>
        </p:spPr>
        <p:txBody>
          <a:bodyPr/>
          <a:lstStyle/>
          <a:p>
            <a:pPr algn="ctr"/>
            <a:r>
              <a:rPr lang="ru-RU" b="1" dirty="0" smtClean="0"/>
              <a:t>Количество участников исследования</a:t>
            </a:r>
            <a:endParaRPr lang="ru-RU" b="1" dirty="0"/>
          </a:p>
        </p:txBody>
      </p:sp>
      <p:graphicFrame>
        <p:nvGraphicFramePr>
          <p:cNvPr id="9" name="Объект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29929262"/>
              </p:ext>
            </p:extLst>
          </p:nvPr>
        </p:nvGraphicFramePr>
        <p:xfrm>
          <a:off x="1938068" y="1240300"/>
          <a:ext cx="8315864" cy="522479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99353">
                  <a:extLst>
                    <a:ext uri="{9D8B030D-6E8A-4147-A177-3AD203B41FA5}">
                      <a16:colId xmlns:a16="http://schemas.microsoft.com/office/drawing/2014/main" xmlns="" val="537311398"/>
                    </a:ext>
                  </a:extLst>
                </a:gridCol>
                <a:gridCol w="3451925">
                  <a:extLst>
                    <a:ext uri="{9D8B030D-6E8A-4147-A177-3AD203B41FA5}">
                      <a16:colId xmlns:a16="http://schemas.microsoft.com/office/drawing/2014/main" xmlns="" val="33965995"/>
                    </a:ext>
                  </a:extLst>
                </a:gridCol>
                <a:gridCol w="3564586">
                  <a:extLst>
                    <a:ext uri="{9D8B030D-6E8A-4147-A177-3AD203B41FA5}">
                      <a16:colId xmlns:a16="http://schemas.microsoft.com/office/drawing/2014/main" xmlns="" val="3162289812"/>
                    </a:ext>
                  </a:extLst>
                </a:gridCol>
              </a:tblGrid>
              <a:tr h="181154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2400" dirty="0">
                          <a:effectLst/>
                        </a:rPr>
                        <a:t>Класс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73025" marT="1206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2400" dirty="0">
                          <a:effectLst/>
                        </a:rPr>
                        <a:t>Общее количество учащихся,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2400" dirty="0">
                          <a:effectLst/>
                        </a:rPr>
                        <a:t>выполнявших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2400" dirty="0">
                          <a:effectLst/>
                        </a:rPr>
                        <a:t>работу 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73025" marT="1206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2400" dirty="0">
                          <a:effectLst/>
                        </a:rPr>
                        <a:t>Процент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2400" dirty="0">
                          <a:effectLst/>
                        </a:rPr>
                        <a:t>учащихся,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2400" dirty="0">
                          <a:effectLst/>
                        </a:rPr>
                        <a:t>выполнявших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2400" dirty="0">
                          <a:effectLst/>
                        </a:rPr>
                        <a:t>работу 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73025" marT="12065" marB="0"/>
                </a:tc>
                <a:extLst>
                  <a:ext uri="{0D108BD9-81ED-4DB2-BD59-A6C34878D82A}">
                    <a16:rowId xmlns:a16="http://schemas.microsoft.com/office/drawing/2014/main" xmlns="" val="1393387871"/>
                  </a:ext>
                </a:extLst>
              </a:tr>
              <a:tr h="53425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2400">
                          <a:effectLst/>
                        </a:rPr>
                        <a:t>1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73025" marT="12065" marB="0"/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2400" dirty="0" smtClean="0">
                          <a:effectLst/>
                        </a:rPr>
                        <a:t>2870</a:t>
                      </a:r>
                    </a:p>
                    <a:p>
                      <a:pPr marL="3175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endParaRPr lang="ru-RU" sz="2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73025" marT="12065" marB="0"/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2400" dirty="0">
                          <a:effectLst/>
                        </a:rPr>
                        <a:t>91,07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73025" marT="12065" marB="0"/>
                </a:tc>
                <a:extLst>
                  <a:ext uri="{0D108BD9-81ED-4DB2-BD59-A6C34878D82A}">
                    <a16:rowId xmlns:a16="http://schemas.microsoft.com/office/drawing/2014/main" xmlns="" val="581560908"/>
                  </a:ext>
                </a:extLst>
              </a:tr>
              <a:tr h="53425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2400">
                          <a:effectLst/>
                        </a:rPr>
                        <a:t>2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73025" marT="12065" marB="0"/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2400" dirty="0" smtClean="0">
                          <a:effectLst/>
                        </a:rPr>
                        <a:t>2859</a:t>
                      </a:r>
                    </a:p>
                    <a:p>
                      <a:pPr marL="3175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endParaRPr lang="ru-RU" sz="2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73025" marT="12065" marB="0"/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2400" dirty="0">
                          <a:effectLst/>
                        </a:rPr>
                        <a:t>92,2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73025" marT="12065" marB="0"/>
                </a:tc>
                <a:extLst>
                  <a:ext uri="{0D108BD9-81ED-4DB2-BD59-A6C34878D82A}">
                    <a16:rowId xmlns:a16="http://schemas.microsoft.com/office/drawing/2014/main" xmlns="" val="1956347630"/>
                  </a:ext>
                </a:extLst>
              </a:tr>
              <a:tr h="53425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2400">
                          <a:effectLst/>
                        </a:rPr>
                        <a:t>3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73025" marT="1206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2400" dirty="0" smtClean="0">
                          <a:effectLst/>
                        </a:rPr>
                        <a:t>2744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endParaRPr lang="ru-RU" sz="2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73025" marT="12065" marB="0" anchor="ctr"/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2400" dirty="0">
                          <a:effectLst/>
                        </a:rPr>
                        <a:t>92,4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73025" marT="12065" marB="0"/>
                </a:tc>
                <a:extLst>
                  <a:ext uri="{0D108BD9-81ED-4DB2-BD59-A6C34878D82A}">
                    <a16:rowId xmlns:a16="http://schemas.microsoft.com/office/drawing/2014/main" xmlns="" val="668517124"/>
                  </a:ext>
                </a:extLst>
              </a:tr>
              <a:tr h="63692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2400">
                          <a:effectLst/>
                        </a:rPr>
                        <a:t>4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73025" marT="1206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2400" dirty="0" smtClean="0">
                          <a:effectLst/>
                        </a:rPr>
                        <a:t>2605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endParaRPr lang="ru-RU" sz="2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73025" marT="12065" marB="0" anchor="ctr"/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2400" dirty="0">
                          <a:effectLst/>
                        </a:rPr>
                        <a:t>94,6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73025" marT="12065" marB="0"/>
                </a:tc>
                <a:extLst>
                  <a:ext uri="{0D108BD9-81ED-4DB2-BD59-A6C34878D82A}">
                    <a16:rowId xmlns:a16="http://schemas.microsoft.com/office/drawing/2014/main" xmlns="" val="61357185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358612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Распределение по баллам. 1 класс</a:t>
            </a:r>
            <a:endParaRPr lang="ru-RU" b="1" dirty="0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82339378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8" name="Диаграмма 7"/>
          <p:cNvGraphicFramePr/>
          <p:nvPr>
            <p:extLst>
              <p:ext uri="{D42A27DB-BD31-4B8C-83A1-F6EECF244321}">
                <p14:modId xmlns:p14="http://schemas.microsoft.com/office/powerpoint/2010/main" val="1715313390"/>
              </p:ext>
            </p:extLst>
          </p:nvPr>
        </p:nvGraphicFramePr>
        <p:xfrm>
          <a:off x="858982" y="1856509"/>
          <a:ext cx="10474036" cy="432261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37598622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Распределение по баллам. </a:t>
            </a:r>
            <a:r>
              <a:rPr lang="ru-RU" b="1" dirty="0" smtClean="0"/>
              <a:t>2 </a:t>
            </a:r>
            <a:r>
              <a:rPr lang="ru-RU" b="1" dirty="0"/>
              <a:t>класс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5" name="Диаграмма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02924842"/>
              </p:ext>
            </p:extLst>
          </p:nvPr>
        </p:nvGraphicFramePr>
        <p:xfrm>
          <a:off x="831273" y="1911927"/>
          <a:ext cx="10529454" cy="4267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1358222551"/>
              </p:ext>
            </p:extLst>
          </p:nvPr>
        </p:nvGraphicFramePr>
        <p:xfrm>
          <a:off x="803563" y="1968212"/>
          <a:ext cx="10543310" cy="41554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val="2752318180"/>
              </p:ext>
            </p:extLst>
          </p:nvPr>
        </p:nvGraphicFramePr>
        <p:xfrm>
          <a:off x="845127" y="1943676"/>
          <a:ext cx="10501745" cy="415232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40920416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Распределение по баллам. </a:t>
            </a:r>
            <a:r>
              <a:rPr lang="ru-RU" b="1" dirty="0" smtClean="0"/>
              <a:t>3 </a:t>
            </a:r>
            <a:r>
              <a:rPr lang="ru-RU" b="1" dirty="0"/>
              <a:t>класс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5" name="Диаграмма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86579007"/>
              </p:ext>
            </p:extLst>
          </p:nvPr>
        </p:nvGraphicFramePr>
        <p:xfrm>
          <a:off x="858981" y="1832841"/>
          <a:ext cx="10487892" cy="43324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409204162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/>
              <a:t>Распределение по баллам. </a:t>
            </a:r>
            <a:r>
              <a:rPr lang="ru-RU" b="1" dirty="0" smtClean="0"/>
              <a:t>4 </a:t>
            </a:r>
            <a:r>
              <a:rPr lang="ru-RU" b="1" dirty="0"/>
              <a:t>класс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5" name="Диаграмма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05334878"/>
              </p:ext>
            </p:extLst>
          </p:nvPr>
        </p:nvGraphicFramePr>
        <p:xfrm>
          <a:off x="845127" y="1860549"/>
          <a:ext cx="10501745" cy="43185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2733954479"/>
              </p:ext>
            </p:extLst>
          </p:nvPr>
        </p:nvGraphicFramePr>
        <p:xfrm>
          <a:off x="845127" y="1874403"/>
          <a:ext cx="10501746" cy="430472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409204162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828</TotalTime>
  <Words>751</Words>
  <Application>Microsoft Office PowerPoint</Application>
  <PresentationFormat>Произвольный</PresentationFormat>
  <Paragraphs>140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Тема Office</vt:lpstr>
      <vt:lpstr>Презентация PowerPoint</vt:lpstr>
      <vt:lpstr>Презентация PowerPoint</vt:lpstr>
      <vt:lpstr>Презентация PowerPoint</vt:lpstr>
      <vt:lpstr>Мониторинг по проверке сформированности метапредметных умений  у младших школьников</vt:lpstr>
      <vt:lpstr>Количество участников исследования</vt:lpstr>
      <vt:lpstr>Распределение по баллам. 1 класс</vt:lpstr>
      <vt:lpstr>Распределение по баллам. 2 класс</vt:lpstr>
      <vt:lpstr>Распределение по баллам. 3 класс</vt:lpstr>
      <vt:lpstr>Распределение по баллам. 4 класс</vt:lpstr>
      <vt:lpstr>Результаты мониторинга на содержании различных учебных предметов. 1 класс</vt:lpstr>
      <vt:lpstr>Формирование УУД. 1 класс</vt:lpstr>
      <vt:lpstr>Результаты мониторинга на содержании различных учебных предметов. 2 класс</vt:lpstr>
      <vt:lpstr>Формирование УУД. 2 класс</vt:lpstr>
      <vt:lpstr>Результаты мониторинга на содержании различных учебных предметов. 3 класс</vt:lpstr>
      <vt:lpstr>Формирование УУД. 3 класс</vt:lpstr>
      <vt:lpstr>Результаты мониторинга на содержании различных учебных предметов. 4 класс</vt:lpstr>
      <vt:lpstr>Формирование УУД. 4 класс</vt:lpstr>
      <vt:lpstr>Рекомендации заместителям директоров по УВР и методистам образовательных организаций:   </vt:lpstr>
      <vt:lpstr>Рекомендации учителям начальных классов и учителям-предметникам, работающим в начальной школе:  </vt:lpstr>
      <vt:lpstr>Рекомендации учителям начальных классов и учителям-предметникам, работающим в начальной школе:  </vt:lpstr>
      <vt:lpstr>Рекомендации учителям начальных классов и учителям-предметникам, работающим в начальной школе:  </vt:lpstr>
      <vt:lpstr>Рекомендации учителям начальных классов и учителям-предметникам, работающим в начальной школе:  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 Windows</dc:creator>
  <cp:lastModifiedBy>User</cp:lastModifiedBy>
  <cp:revision>28</cp:revision>
  <dcterms:created xsi:type="dcterms:W3CDTF">2018-12-11T19:12:43Z</dcterms:created>
  <dcterms:modified xsi:type="dcterms:W3CDTF">2018-12-13T10:23:41Z</dcterms:modified>
</cp:coreProperties>
</file>