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Актуальные направления повышения квалификации педагогов на основе результатов интегральной оценки компетентности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предварительных результатов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1.8. Формирование навыков, связанных с информационно-коммуникативными технологиями (далее – ИКТ)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* Практика создания учебных презентаций</a:t>
            </a:r>
          </a:p>
          <a:p>
            <a:pPr>
              <a:buNone/>
            </a:pPr>
            <a:r>
              <a:rPr lang="ru-RU" dirty="0" smtClean="0"/>
              <a:t>* Разработка и поддержка сайта педагога</a:t>
            </a:r>
          </a:p>
          <a:p>
            <a:pPr>
              <a:buNone/>
            </a:pPr>
            <a:r>
              <a:rPr lang="ru-RU" dirty="0" smtClean="0"/>
              <a:t>* Разработка и поддержка учебного сайта</a:t>
            </a:r>
          </a:p>
          <a:p>
            <a:pPr>
              <a:buNone/>
            </a:pPr>
            <a:r>
              <a:rPr lang="ru-RU" dirty="0" smtClean="0"/>
              <a:t>* </a:t>
            </a:r>
            <a:r>
              <a:rPr lang="ru-RU" dirty="0" err="1" smtClean="0"/>
              <a:t>Скайп-технологии</a:t>
            </a:r>
            <a:r>
              <a:rPr lang="ru-RU" dirty="0" smtClean="0"/>
              <a:t> для организации индивидуальной работы с обучающимися</a:t>
            </a:r>
          </a:p>
          <a:p>
            <a:pPr>
              <a:buNone/>
            </a:pPr>
            <a:r>
              <a:rPr lang="ru-RU" dirty="0" smtClean="0"/>
              <a:t>* Базовые информационные технологии в педагогической деятельности</a:t>
            </a:r>
          </a:p>
          <a:p>
            <a:pPr>
              <a:buNone/>
            </a:pPr>
            <a:r>
              <a:rPr lang="ru-RU" dirty="0" smtClean="0"/>
              <a:t>* Базовые </a:t>
            </a:r>
            <a:r>
              <a:rPr lang="ru-RU" dirty="0" err="1" smtClean="0"/>
              <a:t>интернет-технологии</a:t>
            </a:r>
            <a:r>
              <a:rPr lang="ru-RU" dirty="0" smtClean="0"/>
              <a:t> педагогической деятельности</a:t>
            </a:r>
          </a:p>
          <a:p>
            <a:pPr>
              <a:buNone/>
            </a:pPr>
            <a:r>
              <a:rPr lang="ru-RU" dirty="0" smtClean="0"/>
              <a:t>* Методы организации контроля и оценки достижений обучающихся посредством информационных технологий</a:t>
            </a:r>
          </a:p>
          <a:p>
            <a:pPr>
              <a:buNone/>
            </a:pPr>
            <a:r>
              <a:rPr lang="ru-RU" dirty="0" smtClean="0"/>
              <a:t>* Практика создания учебных видеоматериалов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1.1. Разработка и реализация программ учебных дисциплин в рамках основной общеобразовательной программы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* Теория и практика разработки рабочих программ учебных дисциплин в контексте ФГОС</a:t>
            </a:r>
          </a:p>
          <a:p>
            <a:pPr>
              <a:buNone/>
            </a:pPr>
            <a:r>
              <a:rPr lang="ru-RU" dirty="0" smtClean="0"/>
              <a:t>* Экспертиза рабочих программ учебных дисциплин в контексте ФГОС</a:t>
            </a:r>
          </a:p>
          <a:p>
            <a:pPr>
              <a:buNone/>
            </a:pPr>
            <a:r>
              <a:rPr lang="ru-RU" dirty="0" smtClean="0"/>
              <a:t>* Актуальные проблемы практики реализации рабочих программ учебных дисциплин в контексте ФГОС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1.7. Формирование универсальных учебных действий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* Теория и практика формирования универсальных учебных действий на уроках (…..) в (….) классах</a:t>
            </a:r>
          </a:p>
          <a:p>
            <a:pPr>
              <a:buNone/>
            </a:pPr>
            <a:r>
              <a:rPr lang="ru-RU" dirty="0" smtClean="0"/>
              <a:t>* Актуальные проблемы формирования универсальных учебных действий</a:t>
            </a:r>
          </a:p>
          <a:p>
            <a:pPr>
              <a:buNone/>
            </a:pPr>
            <a:r>
              <a:rPr lang="ru-RU" dirty="0" smtClean="0"/>
              <a:t>* Особенности использования информационных технологий для формирования универсальных учебных действий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</a:rPr>
              <a:t>Формы повышения квалификации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Очная форма: 45,4% выборов</a:t>
            </a:r>
          </a:p>
          <a:p>
            <a:r>
              <a:rPr lang="ru-RU" dirty="0" err="1" smtClean="0"/>
              <a:t>Дистантная</a:t>
            </a:r>
            <a:r>
              <a:rPr lang="ru-RU" dirty="0" smtClean="0"/>
              <a:t> форма: 27,4%</a:t>
            </a:r>
          </a:p>
          <a:p>
            <a:r>
              <a:rPr lang="ru-RU" dirty="0" err="1" smtClean="0"/>
              <a:t>Очно-заочная</a:t>
            </a:r>
            <a:r>
              <a:rPr lang="ru-RU" dirty="0" smtClean="0"/>
              <a:t> форма: 24%</a:t>
            </a:r>
          </a:p>
          <a:p>
            <a:r>
              <a:rPr lang="ru-RU" dirty="0" smtClean="0"/>
              <a:t>Заочная форма: 3,4%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Количество выборов: 463. В среднем, каждый сделал около 6 выборов.</a:t>
            </a:r>
          </a:p>
          <a:p>
            <a:pPr>
              <a:buNone/>
            </a:pPr>
            <a:r>
              <a:rPr lang="ru-RU" dirty="0" smtClean="0"/>
              <a:t>По количеству часов: от 6 до 72. Закономерность не выявлена.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Выводы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Выявлена содержательная основа для сетевого взаимодействия в области профессионального развития педагогов на основе профессионального стандарта.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</a:rPr>
              <a:t>Цель </a:t>
            </a:r>
            <a:r>
              <a:rPr lang="ru-RU" dirty="0" err="1" smtClean="0">
                <a:latin typeface="Comic Sans MS" pitchFamily="66" charset="0"/>
              </a:rPr>
              <a:t>пилотного</a:t>
            </a:r>
            <a:r>
              <a:rPr lang="ru-RU" dirty="0" smtClean="0">
                <a:latin typeface="Comic Sans MS" pitchFamily="66" charset="0"/>
              </a:rPr>
              <a:t> исследования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Посредством проведения методики интегральной оценки педагогической компетентности педагогов двух районов на основе профессионального стандарта сформулировать наиболее актуальные направления (программы) профессионального развития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Гипотеза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Существуют общие для разных районов и образовательных учреждений направления профессионального развития, </a:t>
            </a:r>
            <a:r>
              <a:rPr lang="ru-RU" dirty="0" err="1" smtClean="0"/>
              <a:t>котореы</a:t>
            </a:r>
            <a:r>
              <a:rPr lang="ru-RU" dirty="0" smtClean="0"/>
              <a:t> могли бы стать содержательной основой для сетевого взаимодействия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Задачи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Для проведения создать рабочие (творческие) группы среди администраторов и методистов ОУ двух районов: Кировского и Красносельского.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Организовать два обучающих семинара для участников рабочих (творческих) групп.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Провести предварительное исследование на 6-8% коллективов ОУ</a:t>
            </a:r>
          </a:p>
          <a:p>
            <a:pPr marL="514350" indent="-514350">
              <a:buAutoNum type="arabicPeriod"/>
            </a:pPr>
            <a:r>
              <a:rPr lang="ru-RU" dirty="0" smtClean="0"/>
              <a:t>Обработать, проанализировать полученные результаты и сделать выводы.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</a:rPr>
              <a:t>Объект и предмет исследования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Объект исследования: 82 педагогов ГБОУСОШ разных предметных областей из 16 ОУ двух районов Санкт-Петербурга.</a:t>
            </a:r>
          </a:p>
          <a:p>
            <a:pPr>
              <a:buNone/>
            </a:pPr>
            <a:r>
              <a:rPr lang="ru-RU" dirty="0" smtClean="0"/>
              <a:t>Предмет исследования: Направления профессионального развития на основе профессионального стандарта педагога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</a:rPr>
              <a:t>Кировский район (36чел.)</a:t>
            </a:r>
            <a:endParaRPr lang="ru-RU" dirty="0">
              <a:latin typeface="Comic Sans MS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836712"/>
          <a:ext cx="8712968" cy="5688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3634"/>
                <a:gridCol w="1679334"/>
              </a:tblGrid>
              <a:tr h="697924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Направление профессионального</a:t>
                      </a:r>
                      <a:r>
                        <a:rPr lang="ru-RU" baseline="0" dirty="0" smtClean="0"/>
                        <a:t>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</a:t>
                      </a:r>
                      <a:r>
                        <a:rPr lang="ru-RU" baseline="0" dirty="0" smtClean="0"/>
                        <a:t> выборки</a:t>
                      </a:r>
                      <a:endParaRPr lang="ru-RU" dirty="0"/>
                    </a:p>
                  </a:txBody>
                  <a:tcPr/>
                </a:tc>
              </a:tr>
              <a:tr h="69792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 Разработка и реализация программ учебных дисциплин в рамках основной общеобразовательной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55,6%</a:t>
                      </a:r>
                      <a:endParaRPr lang="ru-RU" dirty="0"/>
                    </a:p>
                  </a:txBody>
                  <a:tcPr/>
                </a:tc>
              </a:tr>
              <a:tr h="69792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1.8. Формирование навыков, связанных с информационно-коммуникативными технологиями (далее – ИКТ)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47,2%</a:t>
                      </a:r>
                      <a:endParaRPr lang="ru-RU" dirty="0"/>
                    </a:p>
                  </a:txBody>
                  <a:tcPr/>
                </a:tc>
              </a:tr>
              <a:tr h="404353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1.7. Формирование универсальных учебных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44,4%</a:t>
                      </a:r>
                      <a:endParaRPr lang="ru-RU" dirty="0"/>
                    </a:p>
                  </a:txBody>
                  <a:tcPr/>
                </a:tc>
              </a:tr>
              <a:tr h="219347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 Знание приоритетных направлений развития образовательной системы РФ, законов и иных нормативных правовых актов, регламентирующих образовательную деятельность в РФ, нормативных документов по вопросам обучения и воспитания детей и молодежи, федеральных государственных образовательных стандартов, законодательства о правах ребенка, трудового законодательства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41,7%</a:t>
                      </a:r>
                      <a:endParaRPr lang="ru-RU" dirty="0"/>
                    </a:p>
                  </a:txBody>
                  <a:tcPr/>
                </a:tc>
              </a:tr>
              <a:tr h="99703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 Владение формами и методами обучения, в том числе выходящими за рамки учебных занятий: проектная деятельность, лабораторные эксперименты и т.п.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36,1%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В Кировском районе состоится личный прием граждан председателем Комитета по тарифа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116632"/>
            <a:ext cx="495300" cy="742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>
                <a:latin typeface="Comic Sans MS" pitchFamily="66" charset="0"/>
              </a:rPr>
              <a:t>Красносельский</a:t>
            </a:r>
            <a:r>
              <a:rPr lang="ru-RU" sz="4000" dirty="0" smtClean="0">
                <a:latin typeface="Comic Sans MS" pitchFamily="66" charset="0"/>
              </a:rPr>
              <a:t> район (46 чел.)</a:t>
            </a:r>
            <a:endParaRPr lang="ru-RU" sz="4000" dirty="0">
              <a:latin typeface="Comic Sans MS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8229600" cy="526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7128"/>
                <a:gridCol w="1162472"/>
              </a:tblGrid>
              <a:tr h="683044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профессионального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 выборки</a:t>
                      </a:r>
                      <a:endParaRPr lang="ru-RU" dirty="0"/>
                    </a:p>
                  </a:txBody>
                  <a:tcPr/>
                </a:tc>
              </a:tr>
              <a:tr h="68304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1.8. Формирование навыков, связанных с информационно-коммуникативными технологиями (далее – ИКТ)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42,6%</a:t>
                      </a:r>
                      <a:endParaRPr lang="ru-RU" dirty="0"/>
                    </a:p>
                  </a:txBody>
                  <a:tcPr/>
                </a:tc>
              </a:tr>
              <a:tr h="97577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  Разработка (освоение) и применение современных психолого-педагогических технологий, основанных на знании законов развития личности и поведения в реальной и виртуальной среде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27,7%</a:t>
                      </a:r>
                      <a:endParaRPr lang="ru-RU" dirty="0"/>
                    </a:p>
                  </a:txBody>
                  <a:tcPr/>
                </a:tc>
              </a:tr>
              <a:tr h="6830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1.7. Формирование универсальных учебных действий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25,5%</a:t>
                      </a:r>
                      <a:endParaRPr lang="ru-RU" dirty="0"/>
                    </a:p>
                  </a:txBody>
                  <a:tcPr/>
                </a:tc>
              </a:tr>
              <a:tr h="975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 Разработка и реализация программ учебных дисциплин в рамках основной общеобразовательной программы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25,5%</a:t>
                      </a:r>
                      <a:endParaRPr lang="ru-RU" dirty="0"/>
                    </a:p>
                  </a:txBody>
                  <a:tcPr/>
                </a:tc>
              </a:tr>
              <a:tr h="1268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1.2.  Осуществление профессиональной деятельности в соответствии с требованиями федеральных государственных образовательных стандартов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25,5%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9458" name="Picture 2" descr="http://gov.spb.ru/static/writable/ckeditor/uploads/2013/10/10/emb_k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0"/>
            <a:ext cx="892424" cy="892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Сводные данные (82 чел.)</a:t>
            </a:r>
            <a:endParaRPr lang="ru-RU" dirty="0">
              <a:latin typeface="Comic Sans MS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65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5120"/>
                <a:gridCol w="1234480"/>
              </a:tblGrid>
              <a:tr h="709252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профессионального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 выборки</a:t>
                      </a:r>
                      <a:endParaRPr lang="ru-RU" dirty="0"/>
                    </a:p>
                  </a:txBody>
                  <a:tcPr/>
                </a:tc>
              </a:tr>
              <a:tr h="70925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1.8. Формирование навыков, связанных с информационно-коммуникативными технологиями (далее – ИКТ)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45,1%</a:t>
                      </a:r>
                      <a:endParaRPr lang="ru-RU" dirty="0"/>
                    </a:p>
                  </a:txBody>
                  <a:tcPr/>
                </a:tc>
              </a:tr>
              <a:tr h="70925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 Разработка и реализация программ учебных дисциплин в рамках основной общеобразовательной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37,8%</a:t>
                      </a:r>
                      <a:endParaRPr lang="ru-RU" dirty="0"/>
                    </a:p>
                  </a:txBody>
                  <a:tcPr/>
                </a:tc>
              </a:tr>
              <a:tr h="41091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1.7. Формирование универсальных учебных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34,2%</a:t>
                      </a:r>
                      <a:endParaRPr lang="ru-RU" dirty="0"/>
                    </a:p>
                  </a:txBody>
                  <a:tcPr/>
                </a:tc>
              </a:tr>
              <a:tr h="101321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1.2.  Осуществление профессиональной деятельности в соответствии с требованиями федеральных государственных образовательных стандартов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26,8%</a:t>
                      </a:r>
                      <a:endParaRPr lang="ru-RU" dirty="0"/>
                    </a:p>
                  </a:txBody>
                  <a:tcPr/>
                </a:tc>
              </a:tr>
              <a:tr h="101321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  Разработка (освоение) и применение современных психолого-педагогических технологий, основанных на знании законов развития личности и поведения в реальной и виртуальной среде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26,8%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В Кировском районе состоится личный прием граждан председателем Комитета по тарифа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639316" cy="958975"/>
          </a:xfrm>
          <a:prstGeom prst="rect">
            <a:avLst/>
          </a:prstGeom>
          <a:noFill/>
        </p:spPr>
      </p:pic>
      <p:pic>
        <p:nvPicPr>
          <p:cNvPr id="5" name="Picture 2" descr="http://gov.spb.ru/static/writable/ckeditor/uploads/2013/10/10/emb_k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892424" cy="892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</a:rPr>
              <a:t>Вывод по общим направлениям</a:t>
            </a:r>
            <a:endParaRPr lang="ru-RU" dirty="0">
              <a:latin typeface="Comic Sans MS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4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5120"/>
                <a:gridCol w="1234480"/>
              </a:tblGrid>
              <a:tr h="10722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Направления повышения квалификации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 по выборке</a:t>
                      </a:r>
                      <a:endParaRPr lang="ru-RU" dirty="0"/>
                    </a:p>
                  </a:txBody>
                  <a:tcPr/>
                </a:tc>
              </a:tr>
              <a:tr h="93538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1.8. Формирование навыков, связанных с информационно-коммуникативными технологиями (далее – ИКТ)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45,1%</a:t>
                      </a:r>
                      <a:endParaRPr lang="ru-RU" dirty="0"/>
                    </a:p>
                  </a:txBody>
                  <a:tcPr/>
                </a:tc>
              </a:tr>
              <a:tr h="93538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 Разработка и реализация программ учебных дисциплин в рамках основной общеобразовательной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37,8%</a:t>
                      </a:r>
                      <a:endParaRPr lang="ru-RU" dirty="0"/>
                    </a:p>
                  </a:txBody>
                  <a:tcPr/>
                </a:tc>
              </a:tr>
              <a:tr h="54192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1.7. Формирование универсальных учебных действий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34,2%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748</Words>
  <Application>Microsoft Macintosh PowerPoint</Application>
  <PresentationFormat>Экран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Актуальные направления повышения квалификации педагогов на основе результатов интегральной оценки компетентности</vt:lpstr>
      <vt:lpstr>Цель пилотного исследования</vt:lpstr>
      <vt:lpstr>Гипотеза</vt:lpstr>
      <vt:lpstr>Задачи</vt:lpstr>
      <vt:lpstr>Объект и предмет исследования</vt:lpstr>
      <vt:lpstr>Кировский район (36чел.)</vt:lpstr>
      <vt:lpstr>Красносельский район (46 чел.)</vt:lpstr>
      <vt:lpstr>Сводные данные (82 чел.)</vt:lpstr>
      <vt:lpstr>Вывод по общим направлениям</vt:lpstr>
      <vt:lpstr>1.8. Формирование навыков, связанных с информационно-коммуникативными технологиями (далее – ИКТ)</vt:lpstr>
      <vt:lpstr>1.1. Разработка и реализация программ учебных дисциплин в рамках основной общеобразовательной программы</vt:lpstr>
      <vt:lpstr>1.7. Формирование универсальных учебных действий</vt:lpstr>
      <vt:lpstr>Формы повышения квалификации</vt:lpstr>
      <vt:lpstr>Выводы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направления повышения квалификации педагогов на основе результатов интегральной оценки компетентности</dc:title>
  <dc:creator>1</dc:creator>
  <cp:lastModifiedBy>Лена Федотова</cp:lastModifiedBy>
  <cp:revision>8</cp:revision>
  <dcterms:created xsi:type="dcterms:W3CDTF">2014-11-23T15:57:08Z</dcterms:created>
  <dcterms:modified xsi:type="dcterms:W3CDTF">2014-12-14T11:52:07Z</dcterms:modified>
</cp:coreProperties>
</file>